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2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ОБЛАСТНАЯ МЕТОДИЧЕСКАЯ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КОНФЕРЕНЦИЯ «ШКОЛЬНЫЙ КВАНТОРИУМ»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Муниципальное бюджетное общеобразовательное учреждение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лицей современных технологий управления № 2</a:t>
            </a:r>
          </a:p>
          <a:p>
            <a:r>
              <a:rPr lang="ru-RU" sz="2000" b="1" dirty="0" smtClean="0"/>
              <a:t> г. Пензы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Применение </a:t>
            </a:r>
            <a:r>
              <a:rPr lang="ru-RU" sz="3600" dirty="0" err="1" smtClean="0"/>
              <a:t>кейс-технологии</a:t>
            </a:r>
            <a:r>
              <a:rPr lang="ru-RU" sz="3600" dirty="0" smtClean="0"/>
              <a:t> позволяет сформировать у учащихся: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ru-RU" dirty="0" smtClean="0"/>
              <a:t>высокую мотивацию к учебе;</a:t>
            </a:r>
          </a:p>
          <a:p>
            <a:r>
              <a:rPr lang="ru-RU" dirty="0" smtClean="0"/>
              <a:t> развивает такие личностные качества, значимые для будущей профессиональной деятельности, как способность к сотрудничеству, чувство лидерства;</a:t>
            </a:r>
          </a:p>
          <a:p>
            <a:r>
              <a:rPr lang="ru-RU" dirty="0" smtClean="0"/>
              <a:t>формирует основы деловой этики.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СТРАТОСТАТ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52400" y="1371600"/>
            <a:ext cx="4495800" cy="27432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i="1" dirty="0" smtClean="0"/>
              <a:t> Стратостат был создан в Бюро воздушной техники Ленинградского областного совета ОСОАВИАХИМа. Первоначально назывался аэростатом СА-1 (стратосферный аэростат, первый). Проектирование велось под руководством А.Б. Васенко.</a:t>
            </a:r>
          </a:p>
          <a:p>
            <a:pPr algn="just">
              <a:buFont typeface="Arial" pitchFamily="34" charset="0"/>
              <a:buChar char="•"/>
            </a:pPr>
            <a:endParaRPr lang="ru-RU" sz="1600" i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1600" i="1" dirty="0" smtClean="0"/>
              <a:t> Проектные разработки консультировал известный специалист в области воздухоплавания профессор Н.А. Рынин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600" i="1" dirty="0" smtClean="0"/>
              <a:t> Руководство научной программой полета осуществлял академик А.Ф. Иоффе</a:t>
            </a:r>
            <a:endParaRPr lang="ru-RU" sz="16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4645025" y="609601"/>
            <a:ext cx="4117975" cy="6096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1" name="Содержимое 10" descr="D:\2 лицей\МО 2018-2019\5 звезд\images.jfif"/>
          <p:cNvPicPr>
            <a:picLocks noGr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7800" y="4191000"/>
            <a:ext cx="1876425" cy="243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5025" y="1600200"/>
            <a:ext cx="4194175" cy="4648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Стратостат имел максимальный объем оболочки при полном наполнении 22500 м3. 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Герметичная гондола для размещения трех стратонавтов в первом варианте представляла собой четырехугольник с закругленными углами. Конструктивно была выполнена в виде ферменного каркаса, обшитого сверху тонкой нержавеющей сталью толщиной 0,5 мм для устранения влияния на показания приборов. Обшивка сварная, на случай появления трещин в сварных швах внутри имелась дополнительная оболочка. По четырем сторонам плоских бортов кабины и в полу были установлены герметичные иллюминаторы. Снизу крепился амортизатор, выполненный в виде камышовой корзины. </a:t>
            </a:r>
          </a:p>
          <a:p>
            <a:pPr algn="just"/>
            <a:r>
              <a:rPr lang="ru-RU" dirty="0" smtClean="0"/>
              <a:t>Для уменьшения перегрева кабина была окрашена в серый цвет. Впрочем, данное описание гондолы было представлено в период строительства стратостата. Позднее эта герметичная кабина была переработана и выполнена в виде сферы – по типу гондолы.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273050"/>
            <a:ext cx="4724400" cy="8699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Рассчитайте: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228600" y="1219200"/>
            <a:ext cx="4724400" cy="4906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257800" y="381000"/>
            <a:ext cx="3581400" cy="57911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r>
              <a:rPr lang="ru-RU" sz="2600" dirty="0" smtClean="0"/>
              <a:t>1.Диаметр оболочки воздушного шара;</a:t>
            </a:r>
          </a:p>
          <a:p>
            <a:endParaRPr lang="ru-RU" sz="2600" dirty="0" smtClean="0"/>
          </a:p>
          <a:p>
            <a:r>
              <a:rPr lang="ru-RU" sz="2600" dirty="0" smtClean="0"/>
              <a:t>2.Площадь поверхности оболочки шара;</a:t>
            </a:r>
          </a:p>
          <a:p>
            <a:endParaRPr lang="ru-RU" sz="2600" dirty="0" smtClean="0"/>
          </a:p>
          <a:p>
            <a:r>
              <a:rPr lang="ru-RU" sz="2600" dirty="0" smtClean="0"/>
              <a:t>3.Объем  стали толщиной 1 мм, которая понадобится для изготовления обшивки кабины, сваренной из листовой стали и имеющей  форму шара диаметром1,8 м;</a:t>
            </a:r>
          </a:p>
          <a:p>
            <a:endParaRPr lang="ru-RU" sz="2600" dirty="0" smtClean="0"/>
          </a:p>
          <a:p>
            <a:r>
              <a:rPr lang="ru-RU" sz="2600" dirty="0" smtClean="0"/>
              <a:t>Величину П считать приблизительно 3</a:t>
            </a:r>
          </a:p>
          <a:p>
            <a:endParaRPr lang="ru-RU" dirty="0"/>
          </a:p>
        </p:txBody>
      </p:sp>
      <p:pic>
        <p:nvPicPr>
          <p:cNvPr id="7" name="Рисунок 6" descr="D:\2 лицей\МО 2018-2019\5 звезд\Stratostat-OSOAVIAHIM-1.-Shema.-600x600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49530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0000" t="22000" r="9375" b="12000"/>
          <a:stretch>
            <a:fillRect/>
          </a:stretch>
        </p:blipFill>
        <p:spPr bwMode="auto">
          <a:xfrm>
            <a:off x="152400" y="838200"/>
            <a:ext cx="883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План работы группы над кейсом: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400" dirty="0" smtClean="0"/>
              <a:t>       </a:t>
            </a:r>
          </a:p>
          <a:p>
            <a:pPr>
              <a:buNone/>
            </a:pPr>
            <a:r>
              <a:rPr lang="ru-RU" sz="3400" b="1" dirty="0" smtClean="0"/>
              <a:t>       1.    </a:t>
            </a:r>
            <a:r>
              <a:rPr lang="ru-RU" sz="3400" dirty="0" smtClean="0"/>
              <a:t>Распределите </a:t>
            </a:r>
            <a:r>
              <a:rPr lang="ru-RU" sz="3400" b="1" dirty="0" smtClean="0"/>
              <a:t>роли:</a:t>
            </a:r>
          </a:p>
          <a:p>
            <a:pPr>
              <a:buNone/>
            </a:pPr>
            <a:endParaRPr lang="ru-RU" sz="3400" b="1" dirty="0" smtClean="0"/>
          </a:p>
          <a:p>
            <a:r>
              <a:rPr lang="ru-RU" sz="3400" b="1" i="1" dirty="0" smtClean="0"/>
              <a:t>Руководитель</a:t>
            </a:r>
            <a:r>
              <a:rPr lang="ru-RU" sz="3400" b="1" dirty="0" smtClean="0"/>
              <a:t> – </a:t>
            </a:r>
            <a:r>
              <a:rPr lang="ru-RU" sz="3400" dirty="0" smtClean="0"/>
              <a:t>координирует работу группы, следит за выполнением ролевых функций участниками, отвечает за следование плану, оценивает работу каждого члена группы</a:t>
            </a:r>
          </a:p>
          <a:p>
            <a:endParaRPr lang="ru-RU" sz="3400" dirty="0" smtClean="0"/>
          </a:p>
          <a:p>
            <a:r>
              <a:rPr lang="ru-RU" sz="3400" b="1" i="1" dirty="0" smtClean="0"/>
              <a:t>Секретарь</a:t>
            </a:r>
            <a:r>
              <a:rPr lang="ru-RU" sz="3400" i="1" dirty="0" smtClean="0"/>
              <a:t> </a:t>
            </a:r>
            <a:r>
              <a:rPr lang="ru-RU" sz="3400" dirty="0" smtClean="0"/>
              <a:t>– контролирует полноценную работу каждого участника группы, отвечает за составление плана работы и соответствие этому плану, следит за записями и другими видами работы участников групп. Собирает и сдает все нужные бумаги в конце работы</a:t>
            </a:r>
          </a:p>
          <a:p>
            <a:pPr>
              <a:buNone/>
            </a:pPr>
            <a:endParaRPr lang="ru-RU" sz="3400" dirty="0" smtClean="0"/>
          </a:p>
          <a:p>
            <a:r>
              <a:rPr lang="ru-RU" sz="3400" b="1" i="1" dirty="0" smtClean="0"/>
              <a:t>Советник</a:t>
            </a:r>
            <a:r>
              <a:rPr lang="ru-RU" sz="3400" b="1" dirty="0" smtClean="0"/>
              <a:t> </a:t>
            </a:r>
            <a:r>
              <a:rPr lang="ru-RU" sz="3400" dirty="0" smtClean="0"/>
              <a:t>– может обратиться за помощью к учителю или участникам других групп</a:t>
            </a:r>
          </a:p>
          <a:p>
            <a:pPr>
              <a:buNone/>
            </a:pPr>
            <a:endParaRPr lang="ru-RU" sz="3400" dirty="0" smtClean="0"/>
          </a:p>
          <a:p>
            <a:r>
              <a:rPr lang="ru-RU" sz="3400" b="1" i="1" dirty="0" smtClean="0"/>
              <a:t>Докладчик </a:t>
            </a:r>
            <a:r>
              <a:rPr lang="ru-RU" sz="3400" dirty="0" smtClean="0"/>
              <a:t>– отвечает за теоретический материал, необходимый для реализации данного проекта, координирует работу участников группы с литературой, интернетом и другими источниками информации. Представляет результат работы над кейсом</a:t>
            </a:r>
          </a:p>
          <a:p>
            <a:endParaRPr lang="ru-RU" sz="3400" dirty="0" smtClean="0"/>
          </a:p>
          <a:p>
            <a:r>
              <a:rPr lang="ru-RU" sz="3400" b="1" i="1" dirty="0" smtClean="0"/>
              <a:t>Оформитель</a:t>
            </a:r>
            <a:r>
              <a:rPr lang="ru-RU" sz="3400" b="1" dirty="0" smtClean="0"/>
              <a:t> – </a:t>
            </a:r>
            <a:r>
              <a:rPr lang="ru-RU" sz="3400" dirty="0" smtClean="0"/>
              <a:t>отвечает за оформление проектной работы (создание презентации, буклета, плаката или любого другого продукта  работы над кейсом)</a:t>
            </a:r>
          </a:p>
          <a:p>
            <a:pPr>
              <a:buNone/>
            </a:pPr>
            <a:r>
              <a:rPr lang="ru-RU" sz="3400" dirty="0" smtClean="0"/>
              <a:t>       </a:t>
            </a:r>
          </a:p>
          <a:p>
            <a:pPr>
              <a:buNone/>
            </a:pPr>
            <a:r>
              <a:rPr lang="ru-RU" sz="3400" b="1" dirty="0" smtClean="0"/>
              <a:t>       2</a:t>
            </a:r>
            <a:r>
              <a:rPr lang="ru-RU" sz="3400" dirty="0" smtClean="0"/>
              <a:t>.      Внимательно изучите материалы кейса, ознакомьтесь с заданием (ситуацией) кейса;</a:t>
            </a:r>
          </a:p>
          <a:p>
            <a:pPr>
              <a:buNone/>
            </a:pPr>
            <a:r>
              <a:rPr lang="ru-RU" sz="3400" b="1" dirty="0" smtClean="0"/>
              <a:t>       3</a:t>
            </a:r>
            <a:r>
              <a:rPr lang="ru-RU" sz="3400" dirty="0" smtClean="0"/>
              <a:t>.      Обсудите изученную информацию;</a:t>
            </a:r>
          </a:p>
          <a:p>
            <a:pPr>
              <a:buNone/>
            </a:pPr>
            <a:r>
              <a:rPr lang="ru-RU" sz="3400" b="1" dirty="0" smtClean="0"/>
              <a:t>       4</a:t>
            </a:r>
            <a:r>
              <a:rPr lang="ru-RU" sz="3400" dirty="0" smtClean="0"/>
              <a:t>.      Обменяйтесь  мнениями и составьте план работы над заданием, (ситуацией) кейса;</a:t>
            </a:r>
          </a:p>
          <a:p>
            <a:pPr>
              <a:buNone/>
            </a:pPr>
            <a:r>
              <a:rPr lang="ru-RU" sz="3400" dirty="0" smtClean="0"/>
              <a:t>       </a:t>
            </a:r>
            <a:r>
              <a:rPr lang="ru-RU" sz="3400" b="1" dirty="0" smtClean="0"/>
              <a:t>5</a:t>
            </a:r>
            <a:r>
              <a:rPr lang="ru-RU" sz="3400" dirty="0" smtClean="0"/>
              <a:t>.      Работайте над проблемой по плану, контролируйте  продвижение по    плану(заданию);</a:t>
            </a:r>
          </a:p>
          <a:p>
            <a:pPr>
              <a:buNone/>
            </a:pPr>
            <a:r>
              <a:rPr lang="ru-RU" sz="3400" dirty="0" smtClean="0"/>
              <a:t>       </a:t>
            </a:r>
            <a:r>
              <a:rPr lang="ru-RU" sz="3400" b="1" dirty="0" smtClean="0"/>
              <a:t>6</a:t>
            </a:r>
            <a:r>
              <a:rPr lang="ru-RU" sz="3400" dirty="0" smtClean="0"/>
              <a:t>.      Оформите решение заданий кейса в </a:t>
            </a:r>
            <a:r>
              <a:rPr lang="en-US" sz="3400" dirty="0" smtClean="0"/>
              <a:t>PowerPoint</a:t>
            </a:r>
            <a:r>
              <a:rPr lang="ru-RU" sz="3400" dirty="0" smtClean="0"/>
              <a:t>, в виде плаката, буклета и т.д.</a:t>
            </a:r>
          </a:p>
          <a:p>
            <a:pPr>
              <a:buNone/>
            </a:pPr>
            <a:r>
              <a:rPr lang="ru-RU" sz="3400" b="1" dirty="0" smtClean="0"/>
              <a:t>       7</a:t>
            </a:r>
            <a:r>
              <a:rPr lang="ru-RU" sz="3400" dirty="0" smtClean="0"/>
              <a:t>.      Представьте полученные результаты;</a:t>
            </a:r>
          </a:p>
          <a:p>
            <a:pPr indent="-69850">
              <a:buNone/>
            </a:pPr>
            <a:r>
              <a:rPr lang="ru-RU" sz="3400" b="1" dirty="0" smtClean="0"/>
              <a:t> 8</a:t>
            </a:r>
            <a:r>
              <a:rPr lang="ru-RU" sz="3400" dirty="0" smtClean="0"/>
              <a:t>.      Оцените работу каждого члена группы (оценка руководителя и самооценка).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i="1" dirty="0" smtClean="0"/>
              <a:t>Донорство крови в блокадном Ленинграде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4192588" cy="25146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4800" dirty="0" smtClean="0">
                <a:cs typeface="Arial" pitchFamily="34" charset="0"/>
              </a:rPr>
              <a:t>Удивительно, но именно истощенные, измученные, голодные блокадники сдали для фронта больше всего донорской крови. Это был раствор, включающий в себя набор жизненно важных солей и лишь 10 % человеческой крови. </a:t>
            </a:r>
          </a:p>
          <a:p>
            <a:pPr algn="just"/>
            <a:r>
              <a:rPr lang="ru-RU" sz="4800" dirty="0" smtClean="0">
                <a:cs typeface="Arial" pitchFamily="34" charset="0"/>
              </a:rPr>
              <a:t>Таким образом, существенно снизились донорские нормы, при этом фронт по-прежнему получал необходимый материал. Каждая фронтовая медсестра имела при себе ампулу с уникальным составом и все необходимые инструменты для экстренного переливания прямо на месте сражения.</a:t>
            </a:r>
          </a:p>
          <a:p>
            <a:pPr algn="just"/>
            <a:r>
              <a:rPr lang="ru-RU" sz="4800" dirty="0" smtClean="0">
                <a:cs typeface="Arial" pitchFamily="34" charset="0"/>
              </a:rPr>
              <a:t>Такой раствор творил чудеса, буквально вытаскивая бойцов с того света. Фашисты за ним усиленно охотились, но так и не разгадали формулу.</a:t>
            </a:r>
          </a:p>
          <a:p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half" idx="3"/>
          </p:nvPr>
        </p:nvSpPr>
        <p:spPr>
          <a:xfrm>
            <a:off x="4645025" y="1066800"/>
            <a:ext cx="4041775" cy="26670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600" dirty="0" smtClean="0"/>
              <a:t>Вдумайтесь в цифры:</a:t>
            </a:r>
          </a:p>
          <a:p>
            <a:pPr algn="just"/>
            <a:endParaRPr lang="ru-RU" sz="2600" dirty="0" smtClean="0"/>
          </a:p>
          <a:p>
            <a:pPr algn="just"/>
            <a:r>
              <a:rPr lang="ru-RU" sz="2600" dirty="0" smtClean="0"/>
              <a:t> </a:t>
            </a:r>
            <a:r>
              <a:rPr lang="ru-RU" sz="2400" dirty="0" smtClean="0"/>
              <a:t>за время блокады голодные, истощённые ленинградцы сдали 144  тонны крови — более полумиллиона доз. </a:t>
            </a:r>
          </a:p>
          <a:p>
            <a:pPr algn="just"/>
            <a:r>
              <a:rPr lang="ru-RU" sz="2400" dirty="0" smtClean="0"/>
              <a:t>Упаковывалась кровь в специальные изотермические ящики, которые и отправлялись на фронт. Этих ящиков было отправлено 40 тысяч — 150 железнодорожных вагонов — 5 эшелонов. </a:t>
            </a:r>
          </a:p>
          <a:p>
            <a:pPr algn="just"/>
            <a:r>
              <a:rPr lang="ru-RU" sz="2400" dirty="0" smtClean="0"/>
              <a:t>Каждая пятая доза переливаемой крови была из Ленинграда…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3962400"/>
            <a:ext cx="4648200" cy="28956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dirty="0" smtClean="0"/>
              <a:t>Отработав смену у станка, отстояв ночное дежурство, люди шли сдавать кровь. Под артобстрелами и бомбёжками. Столкнувшиеся с голодом, постоянной угрозой смерти горожане, измученные и не знавшие, доживут ли они до утра, продолжали оставаться людьми в нечеловеческих условиях.</a:t>
            </a:r>
          </a:p>
          <a:p>
            <a:pPr algn="just"/>
            <a:r>
              <a:rPr lang="ru-RU" sz="5600" dirty="0" smtClean="0"/>
              <a:t>"Никаких других поступлений крови в действующую армию Ленинградского и Волховского фронтов не было. Была только кровь из Ленинграда", - отметил Дмитрий Каралис, петербургский писатель, автор сценария фильма о деятельности Ленинградского института переливания крови, который продолжал работать в годы осады города.</a:t>
            </a:r>
          </a:p>
          <a:p>
            <a:pPr algn="just"/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>
          <a:xfrm>
            <a:off x="5715000" y="4038599"/>
            <a:ext cx="2971800" cy="20875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1" name="Picture 3" descr="I:\2 лицей\нпк\кейсы задачи к 75-летию Победы 9-11 кл\Новая папка\img6.jpg"/>
          <p:cNvPicPr>
            <a:picLocks noChangeAspect="1" noChangeArrowheads="1"/>
          </p:cNvPicPr>
          <p:nvPr/>
        </p:nvPicPr>
        <p:blipFill>
          <a:blip r:embed="rId2"/>
          <a:srcRect r="1707" b="7407"/>
          <a:stretch>
            <a:fillRect/>
          </a:stretch>
        </p:blipFill>
        <p:spPr bwMode="auto">
          <a:xfrm>
            <a:off x="5257800" y="3810000"/>
            <a:ext cx="3505200" cy="25267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8605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590800"/>
            <a:ext cx="3008313" cy="4038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600" dirty="0" smtClean="0"/>
              <a:t>Голод и бытовые условия сказались на здоровье людей и гигиене. Около 20% доноров не имели возможности помыться, росла заболеваемость туберкулёзом, всё больше становилось людей с истощением. В итоге к сдаче крови люди стали допускаться после ряда обследований, доля отказов из-за состояния здоровья неуклонно росла. Подорванное холодом и голодом здоровье не позволяло донору сдавать кровь в доблокадных  объёмах,   это заставило уменьшить разовую дозу взятия крови до 170 мл. Только в 1943 году доза была увеличена до 200 мл, а в 1944 — до 250 мл.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111750" cy="5638800"/>
          </a:xfrm>
        </p:spPr>
        <p:txBody>
          <a:bodyPr>
            <a:noAutofit/>
          </a:bodyPr>
          <a:lstStyle/>
          <a:p>
            <a:pPr algn="just"/>
            <a:r>
              <a:rPr lang="ru-RU" sz="1600" i="1" dirty="0" smtClean="0"/>
              <a:t>Число желающих сдать кровь было так велико, что в институте пришлось организовать своего рода диспетчерскую службу, которая совместно с представителями Красного Креста регулировали поток  доноров. </a:t>
            </a:r>
          </a:p>
          <a:p>
            <a:pPr algn="just">
              <a:buNone/>
            </a:pPr>
            <a:endParaRPr lang="ru-RU" sz="1600" i="1" dirty="0" smtClean="0"/>
          </a:p>
          <a:p>
            <a:pPr algn="just"/>
            <a:r>
              <a:rPr lang="ru-RU" sz="1600" i="1" dirty="0" smtClean="0"/>
              <a:t>Пропаганда донорства в первые месяцы войны проводилась сотрудниками института путем выступлений на радио, а также чтением лекций. Такие лекции заканчивались обычно массовым определением групп крови у всех присутствующих. В дальнейшем агитировать за сдачу крови уже не приходилось. </a:t>
            </a:r>
          </a:p>
          <a:p>
            <a:pPr algn="just">
              <a:buNone/>
            </a:pPr>
            <a:endParaRPr lang="ru-RU" sz="1600" i="1" dirty="0" smtClean="0"/>
          </a:p>
          <a:p>
            <a:pPr algn="just"/>
            <a:r>
              <a:rPr lang="ru-RU" sz="1600" i="1" dirty="0" smtClean="0"/>
              <a:t>Ни вражеские налеты и артобстрелы, ни большие расстояния и отсутствие транспорта, ни холод, голод и темнота — ничто не останавливало доноров от прихода в институт. В 1941 г. в донорском отделе было записано в доноры почти 36 тысяч ленинградцев, в 1942 г. — почти 57 тысяч, а в 1943—44 гг. — по 34 тыс. человек.</a:t>
            </a:r>
            <a:endParaRPr lang="ru-RU" sz="1600" i="1" dirty="0"/>
          </a:p>
        </p:txBody>
      </p:sp>
      <p:pic>
        <p:nvPicPr>
          <p:cNvPr id="5" name="Рисунок 4" descr="I:\2 лицей\кейс\ленинград\DqH2QS1X4AAH2bv.jpg-lar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3048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411162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Вопросы:</a:t>
            </a:r>
            <a:endParaRPr lang="ru-RU" sz="2400" b="1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2133600"/>
          </a:xfrm>
        </p:spPr>
        <p:txBody>
          <a:bodyPr>
            <a:normAutofit fontScale="55000" lnSpcReduction="20000"/>
          </a:bodyPr>
          <a:lstStyle/>
          <a:p>
            <a:pPr marL="342900" lvl="0" indent="-342900" algn="just"/>
            <a:r>
              <a:rPr lang="ru-RU" i="1" dirty="0" smtClean="0"/>
              <a:t>   1. Вычислите норму забора крови в 1941 году в начале блокады Ленинграда.</a:t>
            </a:r>
          </a:p>
          <a:p>
            <a:pPr marL="342900" lvl="0" indent="-342900">
              <a:buAutoNum type="arabicPeriod"/>
            </a:pPr>
            <a:endParaRPr lang="ru-RU" i="1" dirty="0" smtClean="0"/>
          </a:p>
          <a:p>
            <a:pPr lvl="0"/>
            <a:r>
              <a:rPr lang="ru-RU" i="1" dirty="0" smtClean="0"/>
              <a:t>2. Найдите количество крови 0(</a:t>
            </a:r>
            <a:r>
              <a:rPr lang="en-US" i="1" dirty="0" smtClean="0"/>
              <a:t>I</a:t>
            </a:r>
            <a:r>
              <a:rPr lang="ru-RU" i="1" dirty="0" smtClean="0"/>
              <a:t>) группы</a:t>
            </a:r>
          </a:p>
          <a:p>
            <a:pPr lvl="0"/>
            <a:endParaRPr lang="ru-RU" i="1" dirty="0" smtClean="0"/>
          </a:p>
          <a:p>
            <a:pPr lvl="0"/>
            <a:r>
              <a:rPr lang="ru-RU" i="1" dirty="0" smtClean="0"/>
              <a:t>3. Какое количество доз крови было сдано донорами безвозмездно?</a:t>
            </a:r>
          </a:p>
          <a:p>
            <a:pPr lvl="0"/>
            <a:endParaRPr lang="ru-RU" i="1" dirty="0" smtClean="0"/>
          </a:p>
          <a:p>
            <a:pPr lvl="0"/>
            <a:r>
              <a:rPr lang="ru-RU" i="1" dirty="0" smtClean="0"/>
              <a:t>4. Какую часть (в %) составляет рыба и мясо из дополнительного пайка донора?</a:t>
            </a:r>
          </a:p>
          <a:p>
            <a:endParaRPr lang="ru-RU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914400"/>
            <a:ext cx="4041775" cy="3124199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2600" i="1" dirty="0" smtClean="0"/>
              <a:t>      Помимо пайка донорам полагалось и денежное вознаграждение, 30 рублей, но люди от него отказывались, передавая средства в Фонд обороны. В марте 43-го в ленинградский институт переливания крови пришла телеграмма:</a:t>
            </a:r>
          </a:p>
          <a:p>
            <a:pPr algn="just"/>
            <a:r>
              <a:rPr lang="ru-RU" sz="2600" i="1" dirty="0" smtClean="0"/>
              <a:t>     «Прошу передать ленинградским донорам Института переливания крови, собравшим кроме ранее внесенных 390 тысяч рублей дополнительно 120 тысяч на строительство самолета "Ленинградский донор", мой братский привет и благодарность Красной Армии. И. Сталин». </a:t>
            </a:r>
          </a:p>
          <a:p>
            <a:pPr algn="just"/>
            <a:r>
              <a:rPr lang="ru-RU" sz="2600" i="1" dirty="0" smtClean="0"/>
              <a:t>      Одним самолётом не ограничились: были и другие, и танки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3200400"/>
            <a:ext cx="4040188" cy="3352799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600" dirty="0" smtClean="0"/>
              <a:t>Чтобы как-то исправить ситуацию сотрудники ЛИПК поставили перед командованием Ленинградского фронта вопрос об обеспечении доноров усиленным пайком. </a:t>
            </a:r>
          </a:p>
          <a:p>
            <a:pPr algn="just"/>
            <a:r>
              <a:rPr lang="ru-RU" sz="1600" dirty="0" smtClean="0"/>
              <a:t>В итоге с 20 декабря 41-го доноры стали регулярно получать специальное питание по норме: хлеб белый 200 г; мясо 40 г; рыба 25 г; сахар 30г; кондитерские изделия 25 г; крупа 30; масло 30 г; яйцо 0,5 шт. </a:t>
            </a:r>
          </a:p>
          <a:p>
            <a:pPr algn="just"/>
            <a:r>
              <a:rPr lang="ru-RU" sz="1600" dirty="0" smtClean="0"/>
              <a:t>Такое питание не было ежедневным — паёк выдавался раз в декаду по индивидуальному графику, только когда донор сдавал кровь. </a:t>
            </a:r>
          </a:p>
        </p:txBody>
      </p:sp>
      <p:pic>
        <p:nvPicPr>
          <p:cNvPr id="7" name="Picture 2" descr="I:\2 лицей\кейс\кейсы задачи\Klinika-3-Chizik-2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 bwMode="auto">
          <a:xfrm>
            <a:off x="4648200" y="3886200"/>
            <a:ext cx="4041775" cy="2458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effectLst/>
              </a:rPr>
              <a:t>Результаты социологического опроса и анкетирования</a:t>
            </a:r>
            <a:endParaRPr lang="ru-RU" sz="3600" dirty="0"/>
          </a:p>
        </p:txBody>
      </p:sp>
      <p:pic>
        <p:nvPicPr>
          <p:cNvPr id="512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8839200" cy="304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70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Результаты социологического опроса и анкетирования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8839200" cy="3505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6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Кейс-технологии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на уроках математики</a:t>
            </a:r>
            <a:br>
              <a:rPr lang="ru-RU" b="1" dirty="0" smtClean="0"/>
            </a:br>
            <a:r>
              <a:rPr lang="ru-RU" b="1" dirty="0" smtClean="0"/>
              <a:t>и во внеурочной деятельности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400" b="1" i="1" dirty="0" err="1" smtClean="0"/>
              <a:t>Хальметова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Наиля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Ханифовна</a:t>
            </a:r>
            <a:r>
              <a:rPr lang="ru-RU" sz="2400" b="1" i="1" dirty="0" smtClean="0"/>
              <a:t>,</a:t>
            </a:r>
            <a:endParaRPr lang="ru-RU" sz="2400" dirty="0" smtClean="0"/>
          </a:p>
          <a:p>
            <a:pPr algn="r">
              <a:buNone/>
            </a:pPr>
            <a:r>
              <a:rPr lang="ru-RU" sz="2400" b="1" i="1" dirty="0" smtClean="0"/>
              <a:t>учитель математики</a:t>
            </a:r>
            <a:endParaRPr lang="ru-RU" sz="2400" dirty="0" smtClean="0"/>
          </a:p>
          <a:p>
            <a:pPr algn="r">
              <a:buNone/>
            </a:pPr>
            <a:r>
              <a:rPr lang="ru-RU" sz="2400" b="1" i="1" dirty="0" smtClean="0"/>
              <a:t>высшей категории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Результаты социологического опроса и анкетирования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46" y="2057400"/>
            <a:ext cx="8915154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223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Результаты социологического опроса и анкетирования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0" y="2133600"/>
            <a:ext cx="8854159" cy="321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34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Результаты социологического опроса и анкетирования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10" y="1600200"/>
            <a:ext cx="878196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86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2133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7200" dirty="0" smtClean="0"/>
              <a:t>Всем доброго дня!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83713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ru-RU" sz="1900" i="1" dirty="0" smtClean="0"/>
              <a:t>«Если мы сегодня будем учить так,</a:t>
            </a:r>
            <a:r>
              <a:rPr lang="ru-RU" sz="1900" dirty="0" smtClean="0"/>
              <a:t/>
            </a:r>
            <a:br>
              <a:rPr lang="ru-RU" sz="1900" dirty="0" smtClean="0"/>
            </a:br>
            <a:r>
              <a:rPr lang="ru-RU" sz="1900" i="1" dirty="0" smtClean="0"/>
              <a:t>                                                                         как учили вчера, </a:t>
            </a:r>
            <a:r>
              <a:rPr lang="ru-RU" sz="1900" dirty="0" smtClean="0"/>
              <a:t/>
            </a:r>
            <a:br>
              <a:rPr lang="ru-RU" sz="1900" dirty="0" smtClean="0"/>
            </a:br>
            <a:r>
              <a:rPr lang="ru-RU" sz="1900" i="1" dirty="0" smtClean="0"/>
              <a:t> мы украдём у наших детей завтра»</a:t>
            </a:r>
            <a:r>
              <a:rPr lang="ru-RU" sz="1900" dirty="0" smtClean="0"/>
              <a:t/>
            </a:r>
            <a:br>
              <a:rPr lang="ru-RU" sz="1900" dirty="0" smtClean="0"/>
            </a:br>
            <a:r>
              <a:rPr lang="ru-RU" sz="1900" i="1" dirty="0" smtClean="0"/>
              <a:t>                                                                                                               Джон  </a:t>
            </a:r>
            <a:r>
              <a:rPr lang="ru-RU" sz="1900" i="1" dirty="0" err="1" smtClean="0"/>
              <a:t>Дьюи</a:t>
            </a:r>
            <a:endParaRPr lang="ru-RU" sz="1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72440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      </a:t>
            </a:r>
            <a:r>
              <a:rPr lang="ru-RU" sz="4000" b="1" i="1" dirty="0" smtClean="0"/>
              <a:t>Актуальность исследования.</a:t>
            </a:r>
          </a:p>
          <a:p>
            <a:pPr>
              <a:buNone/>
            </a:pPr>
            <a:endParaRPr lang="ru-RU" b="1" i="1" dirty="0" smtClean="0"/>
          </a:p>
          <a:p>
            <a:pPr algn="just"/>
            <a:r>
              <a:rPr lang="ru-RU" dirty="0" smtClean="0"/>
              <a:t>наличие ситуаций на уроках математики, использующих  </a:t>
            </a:r>
            <a:r>
              <a:rPr lang="ru-RU" b="1" i="1" dirty="0" smtClean="0"/>
              <a:t>системно-деятельный и индивидуальный подход </a:t>
            </a:r>
            <a:r>
              <a:rPr lang="ru-RU" dirty="0" smtClean="0"/>
              <a:t>для развития потенциала обучающихся, в том числе одарённых детей;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соответствие </a:t>
            </a:r>
            <a:r>
              <a:rPr lang="ru-RU" b="1" i="1" dirty="0" smtClean="0"/>
              <a:t>Концепции развития математического образования Российской Федерации, новым образовательным стандартам</a:t>
            </a:r>
            <a:r>
              <a:rPr lang="ru-RU" dirty="0" smtClean="0"/>
              <a:t>, задаче лицея современных технологий управления; 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i="1" dirty="0" smtClean="0"/>
              <a:t>педагогический потенциал </a:t>
            </a:r>
            <a:r>
              <a:rPr lang="ru-RU" dirty="0" smtClean="0"/>
              <a:t>кейс-метода значительно превышает потенциал традиционных методов обучения;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реализация поставленных задач на </a:t>
            </a:r>
            <a:r>
              <a:rPr lang="ru-RU" b="1" i="1" dirty="0" smtClean="0"/>
              <a:t>уроках и во внеурочной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Практическая значимость</a:t>
            </a:r>
            <a:endParaRPr lang="ru-RU" sz="36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 algn="just"/>
            <a:r>
              <a:rPr lang="ru-RU" dirty="0" smtClean="0"/>
              <a:t> Объединение научно-исследовательской, методической и конструирующей </a:t>
            </a:r>
            <a:r>
              <a:rPr lang="ru-RU" b="1" i="1" dirty="0" smtClean="0"/>
              <a:t>деятельности учителя </a:t>
            </a:r>
            <a:r>
              <a:rPr lang="ru-RU" dirty="0" smtClean="0"/>
              <a:t>в подготовке кейс-метода способствует максимальной реализации развития  его </a:t>
            </a:r>
            <a:r>
              <a:rPr lang="ru-RU" sz="3400" dirty="0" smtClean="0"/>
              <a:t>способностей</a:t>
            </a:r>
            <a:r>
              <a:rPr lang="ru-RU" dirty="0" smtClean="0"/>
              <a:t>, обновлению его творческого потенциала;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i="1" dirty="0" smtClean="0"/>
              <a:t>в деятельности обучающихся </a:t>
            </a:r>
            <a:r>
              <a:rPr lang="ru-RU" dirty="0" smtClean="0"/>
              <a:t>умение извлекать, структурировать, анализировать и обобщать на основе получаемых практических, специальных  сведений формирует, развивает его интеллектуальный и творческий потенциал, информационную культуру личности;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кейс-метод - эффективный </a:t>
            </a:r>
            <a:r>
              <a:rPr lang="ru-RU" b="1" i="1" dirty="0" smtClean="0"/>
              <a:t>метод повышения качества образования</a:t>
            </a:r>
            <a:r>
              <a:rPr lang="ru-RU" dirty="0" smtClean="0"/>
              <a:t> и успешного внедрения ФГОС.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Кейс–метод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развивает способность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 находить решение проблемы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-  учиться работать          с информацией в сотворчестве учителя и ученика</a:t>
            </a:r>
          </a:p>
          <a:p>
            <a:endParaRPr lang="ru-RU" dirty="0" smtClean="0"/>
          </a:p>
          <a:p>
            <a:r>
              <a:rPr lang="ru-RU" dirty="0" smtClean="0"/>
              <a:t>осуществляет взаимодействие учащихся между собой (а также с учителем,  учебной информацией,  компьютером, учебной литературой,  в групповой работе)  позволяет им </a:t>
            </a:r>
          </a:p>
          <a:p>
            <a:pPr>
              <a:buNone/>
            </a:pPr>
            <a:r>
              <a:rPr lang="ru-RU" b="1" i="1" dirty="0" smtClean="0"/>
              <a:t>    </a:t>
            </a:r>
            <a:r>
              <a:rPr lang="ru-RU" b="1" i="1" dirty="0" err="1" smtClean="0"/>
              <a:t>самореализовываться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Кейс–метод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4267517"/>
          </a:xfrm>
        </p:spPr>
        <p:txBody>
          <a:bodyPr/>
          <a:lstStyle/>
          <a:p>
            <a:r>
              <a:rPr lang="ru-RU" dirty="0" smtClean="0"/>
              <a:t>освоение нового опыта;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получение новых знаний;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предоставляется возможность для выявления и раскрытия их способностей.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ru-RU" sz="4000" b="1" dirty="0" err="1" smtClean="0"/>
              <a:t>Кейсовая</a:t>
            </a:r>
            <a:r>
              <a:rPr lang="ru-RU" sz="4000" b="1" dirty="0" smtClean="0"/>
              <a:t> технология (метод)</a:t>
            </a:r>
            <a:r>
              <a:rPr lang="ru-RU" sz="4000" dirty="0" smtClean="0"/>
              <a:t>– </a:t>
            </a:r>
            <a:br>
              <a:rPr lang="ru-RU" sz="4000" dirty="0" smtClean="0"/>
            </a:br>
            <a:r>
              <a:rPr lang="ru-RU" sz="4000" dirty="0" smtClean="0"/>
              <a:t>- обучение </a:t>
            </a:r>
            <a:r>
              <a:rPr lang="ru-RU" sz="4000" b="1" dirty="0" smtClean="0"/>
              <a:t>действием.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115117"/>
          </a:xfrm>
        </p:spPr>
        <p:txBody>
          <a:bodyPr/>
          <a:lstStyle/>
          <a:p>
            <a:r>
              <a:rPr lang="ru-RU" dirty="0" smtClean="0"/>
              <a:t>единый информационный комплекс, позволяющий понять ситуацию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подготовить предпосылки к ее разрешению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принять решение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Суть кейс–метода: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усвоение знаний и формирование умений есть результат </a:t>
            </a:r>
            <a:r>
              <a:rPr lang="ru-RU" b="1" dirty="0" smtClean="0"/>
              <a:t>активной самостоятельной деятельности </a:t>
            </a:r>
            <a:r>
              <a:rPr lang="ru-RU" dirty="0" smtClean="0"/>
              <a:t>учащихся по разрешению противоречий, в результате чего и происходит творческое овладение профессиональными знаниями, навыками, умениями и развитие мыслительных способностей.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524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Кейс-метод - специфическая  разновидность исследовательской технологии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273050" indent="0" algn="just"/>
            <a:r>
              <a:rPr lang="ru-RU" dirty="0" smtClean="0"/>
              <a:t>учащимся предлагают осмыслить реальную жизненную ситуацию, описание которой отражает практическую проблему, </a:t>
            </a:r>
          </a:p>
          <a:p>
            <a:pPr marL="273050" indent="0" algn="just">
              <a:buNone/>
            </a:pPr>
            <a:r>
              <a:rPr lang="ru-RU" dirty="0" smtClean="0"/>
              <a:t>и, одновременно,  и актуализирует определённый комплекс знаний, необходимый для усвоения при разрешении данной проблемы.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D7E3BC"/>
      </a:accent3>
      <a:accent4>
        <a:srgbClr val="8064A2"/>
      </a:accent4>
      <a:accent5>
        <a:srgbClr val="92CDDC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633</TotalTime>
  <Words>1416</Words>
  <Application>Microsoft Office PowerPoint</Application>
  <PresentationFormat>Экран (4:3)</PresentationFormat>
  <Paragraphs>132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Литейная</vt:lpstr>
      <vt:lpstr>ОБЛАСТНАЯ МЕТОДИЧЕСКАЯ КОНФЕРЕНЦИЯ «ШКОЛЬНЫЙ КВАНТОРИУМ» </vt:lpstr>
      <vt:lpstr>Кейс-технологии  на уроках математики и во внеурочной деятельности </vt:lpstr>
      <vt:lpstr>«Если мы сегодня будем учить так,                                                                          как учили вчера,   мы украдём у наших детей завтра»                                                                                                                Джон  Дьюи</vt:lpstr>
      <vt:lpstr>Практическая значимость</vt:lpstr>
      <vt:lpstr>Кейс–метод</vt:lpstr>
      <vt:lpstr>Кейс–метод</vt:lpstr>
      <vt:lpstr>Кейсовая технология (метод)–  - обучение действием. </vt:lpstr>
      <vt:lpstr>Суть кейс–метода:</vt:lpstr>
      <vt:lpstr>Кейс-метод - специфическая  разновидность исследовательской технологии </vt:lpstr>
      <vt:lpstr>Применение кейс-технологии позволяет сформировать у учащихся:</vt:lpstr>
      <vt:lpstr>СТРАТОСТАТ</vt:lpstr>
      <vt:lpstr>Рассчитайте:</vt:lpstr>
      <vt:lpstr>Презентация PowerPoint</vt:lpstr>
      <vt:lpstr>       План работы группы над кейсом: </vt:lpstr>
      <vt:lpstr>Донорство крови в блокадном Ленинграде </vt:lpstr>
      <vt:lpstr>Презентация PowerPoint</vt:lpstr>
      <vt:lpstr>Вопросы:</vt:lpstr>
      <vt:lpstr>Результаты социологического опроса и анкетирования</vt:lpstr>
      <vt:lpstr>Результаты социологического опроса и анкетирования</vt:lpstr>
      <vt:lpstr>Результаты социологического опроса и анкетирования</vt:lpstr>
      <vt:lpstr>Результаты социологического опроса и анкетирования</vt:lpstr>
      <vt:lpstr>Результаты социологического опроса и анкетирования</vt:lpstr>
      <vt:lpstr>Всем доброго дня!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Sherlock</cp:lastModifiedBy>
  <cp:revision>68</cp:revision>
  <dcterms:modified xsi:type="dcterms:W3CDTF">2023-04-17T15:17:13Z</dcterms:modified>
</cp:coreProperties>
</file>