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91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55CC8-894C-4B98-A5E0-63FDE02C7F19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3351A-0551-4B78-BD6A-06C9FB6D7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5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3351A-0551-4B78-BD6A-06C9FB6D7E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0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C730B-2BB2-783C-4A04-9C5752CDF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BDDBD4-33FD-5CDA-4FE0-B52A95425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A0BB40-4B38-564F-7143-F839471A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E4D17-5234-027D-8DEF-657F2EDF8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DF0B8-657A-651C-7A1A-BC2D6986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5D980-A088-9189-A6D1-7938AF05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595CF9-E4D9-0985-5DC8-6A8AB0B5F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FE538D-FDAA-1714-62E2-CDAA571C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C0B5B-B39E-7138-4C33-5ED957A5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4FDF9-8211-FBE0-C51A-34B0BFAC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105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99A1D7-67E4-FE1C-FF12-1589E77E4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EF8C41-7CA5-7B84-3C52-489F90229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2686B-7B95-E91F-0E7F-BA1C3779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F813D7-9889-8A24-3BE8-43B10FC1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560BE1-D2B4-DD29-318A-03ACE22B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5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532A6-19F3-0C80-B15A-916B545C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9EEE9-10E3-9994-9B9C-79A7A7CC2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0DA6A-4BAF-0EAA-EB76-4E2888FE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47451-BF2E-E9AB-F42B-3D02010B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B203D1-7F88-0388-6A26-E049537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3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8207C-4EC8-AD1A-E3F8-63126B7A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483DE-B052-CF5B-7DC4-7F52FB242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80F24-33B3-F0B7-3EB3-64B11E1B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053AB-4B22-68DF-77D6-0B75B0CF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FEC69B-B9B2-BF44-8855-2B3E5B8C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51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1A482-F843-9D2D-E729-C77C17ED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69442-E152-1D06-E83B-068E2DB53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2C5169-E811-E93C-A24D-8C8B40C3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719C4A-AB20-1CC7-E3C1-841DF812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C37526-4D25-A6D9-8785-8CCF0368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C01B34-05E2-047D-2211-240BBABE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72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E370-9D2A-0D14-FF61-7ABB5EF2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AB5F5-08AF-D240-D9CE-C55530198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D99728-10E2-29E0-FAF0-C85AE98D7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9B8188-AD4B-0B66-9E71-E5B6DD22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35480D-78C0-2CFB-81F6-889F2A97A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659500-6023-5930-7C09-3BF27AC3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B55557-78BA-797A-5619-DF28D8AA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DF6EF8-D504-8678-133A-67D61511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6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1BCB9-7D73-CB9B-C1FF-0901A232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B3D82E-3076-52C6-CB49-83EEE5C6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9A6813-312B-28FB-500B-D67C3F0B3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8C503E-12FD-01BE-3400-3C4D011F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38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607D41-41D0-455E-579E-6FB2A69A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A7EDC3-F46B-EB6A-0D34-2EF641A2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69548B-1087-2AD8-4382-E682DA00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6B075-CAF3-DC36-87C3-E2A09330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E84739-11E2-C2F5-7B25-90349D506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76FB48-30A5-93B4-731D-B7C003E6F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B0923C-7AFB-1289-0E3A-51846452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A1FF9-52D8-BA65-707C-2F0FE866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38660C-A774-5B4F-EAF8-1273C8B3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8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B0B01-8F2B-95CB-5705-52A456AF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678C95-ECF3-E319-01A6-9B435A973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0075CD-42D3-5B40-E051-71EE2355F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5B42DB-F6C4-7A4F-97DB-3FFECCAA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7C93F9-7519-2C79-CE3D-081C6C58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7733A8-3C2E-62B8-D2D9-86609B42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8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D6B5B-2169-1D58-8F53-4C7CB9B4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CE40-4EC7-5789-5E62-7145B78B6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828556-84AB-749F-26AB-3CF5955CB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8053FF-2273-4847-8A21-265C10DB7198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1ACD2A-3F74-0958-6AE8-51E8A5AAD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0C58A1-9C44-BE15-4AA3-860528C6C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571B09-1366-4669-A947-5A88B732A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8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bc-pf.org/pythagorean-theore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17/06/relationships/model3d" Target="../media/model3d2.glb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s://www.flickr.com/photos/scenes_and_thoughts_and_things_from_the_life_of_-lori-_mccallister/207293267" TargetMode="External"/><Relationship Id="rId4" Type="http://schemas.openxmlformats.org/officeDocument/2006/relationships/image" Target="../media/image12.jpg"/><Relationship Id="rId9" Type="http://schemas.openxmlformats.org/officeDocument/2006/relationships/hyperlink" Target="https://svgsilh.com/ru/image/2154831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1204CC-080B-F8BF-7208-EB688AE4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980">
            <a:off x="5203541" y="1063654"/>
            <a:ext cx="1049941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D52376-CE12-63E4-14E2-E9AC5270AE8C}"/>
              </a:ext>
            </a:extLst>
          </p:cNvPr>
          <p:cNvSpPr txBox="1"/>
          <p:nvPr/>
        </p:nvSpPr>
        <p:spPr>
          <a:xfrm>
            <a:off x="0" y="1241961"/>
            <a:ext cx="1219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>
                    <a:lumMod val="85000"/>
                  </a:schemeClr>
                </a:solidFill>
                <a:latin typeface="Baskerville Old Face" panose="02020602080505020303" pitchFamily="18" charset="0"/>
              </a:rPr>
              <a:t>Triangle Angle Sum Theorem</a:t>
            </a:r>
            <a:endParaRPr lang="ru-RU" sz="96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F7995-E8BE-E266-4FA3-0EB0BE059D72}"/>
              </a:ext>
            </a:extLst>
          </p:cNvPr>
          <p:cNvSpPr txBox="1"/>
          <p:nvPr/>
        </p:nvSpPr>
        <p:spPr>
          <a:xfrm>
            <a:off x="4829630" y="4092545"/>
            <a:ext cx="2175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∠a+∠b+∠c=180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12D22-2006-734D-F4CD-F94A01FC282F}"/>
              </a:ext>
            </a:extLst>
          </p:cNvPr>
          <p:cNvSpPr txBox="1"/>
          <p:nvPr/>
        </p:nvSpPr>
        <p:spPr>
          <a:xfrm>
            <a:off x="1618793" y="1905504"/>
            <a:ext cx="8954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Теорема о сумме углов треугольника </a:t>
            </a:r>
          </a:p>
        </p:txBody>
      </p:sp>
    </p:spTree>
    <p:extLst>
      <p:ext uri="{BB962C8B-B14F-4D97-AF65-F5344CB8AC3E}">
        <p14:creationId xmlns:p14="http://schemas.microsoft.com/office/powerpoint/2010/main" val="52993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2CC74-6FA2-20E2-67D0-5749F2151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D68D77-3A1A-4C4F-6E93-769C5687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990892">
            <a:off x="1108477" y="814526"/>
            <a:ext cx="9940334" cy="597347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кань, черно-белый, монохромный">
            <a:extLst>
              <a:ext uri="{FF2B5EF4-FFF2-40B4-BE49-F238E27FC236}">
                <a16:creationId xmlns:a16="http://schemas.microsoft.com/office/drawing/2014/main" id="{C51CF1B4-9090-A26B-D9AE-0BE09D2510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-4385732"/>
            <a:ext cx="6496049" cy="113961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DB4B21-180F-6B78-B84A-27050B08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14140" y="-199239"/>
            <a:ext cx="3429001" cy="457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F0204-43BB-B1B9-7153-6D02987AC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3505" y="571837"/>
            <a:ext cx="3429001" cy="475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3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1EBA5-79F3-3615-B6E8-F8A6C9866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Трехмерная модель 29" descr="Темно-серый знак равенства">
                <a:extLst>
                  <a:ext uri="{FF2B5EF4-FFF2-40B4-BE49-F238E27FC236}">
                    <a16:creationId xmlns:a16="http://schemas.microsoft.com/office/drawing/2014/main" id="{90E09EB9-E6C7-4833-40AF-CB3B2A8ADA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7567138"/>
                  </p:ext>
                </p:extLst>
              </p:nvPr>
            </p:nvGraphicFramePr>
            <p:xfrm>
              <a:off x="5051121" y="487263"/>
              <a:ext cx="3224216" cy="24606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24216" cy="2460651"/>
                    </a:xfrm>
                    <a:prstGeom prst="rect">
                      <a:avLst/>
                    </a:prstGeom>
                  </am3d:spPr>
                  <am3d:camera>
                    <am3d:pos x="0" y="0" z="56963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04325" d="1000000"/>
                    <am3d:preTrans dx="0" dy="-12196367" dz="2246"/>
                    <am3d:scale>
                      <am3d:sx n="1000000" d="1000000"/>
                      <am3d:sy n="1000000" d="1000000"/>
                      <am3d:sz n="1000000" d="1000000"/>
                    </am3d:scale>
                    <am3d:rot ax="2375402" ay="-1447489" az="-112053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5627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Трехмерная модель 29" descr="Темно-серый знак равенства">
                <a:extLst>
                  <a:ext uri="{FF2B5EF4-FFF2-40B4-BE49-F238E27FC236}">
                    <a16:creationId xmlns:a16="http://schemas.microsoft.com/office/drawing/2014/main" id="{90E09EB9-E6C7-4833-40AF-CB3B2A8ADA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1121" y="487263"/>
                <a:ext cx="3224216" cy="2460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Трехмерная модель 28" descr="Темно-серый конус">
                <a:extLst>
                  <a:ext uri="{FF2B5EF4-FFF2-40B4-BE49-F238E27FC236}">
                    <a16:creationId xmlns:a16="http://schemas.microsoft.com/office/drawing/2014/main" id="{E00C6E8F-D86C-DB41-3025-D21B0F38A0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3859886"/>
                  </p:ext>
                </p:extLst>
              </p:nvPr>
            </p:nvGraphicFramePr>
            <p:xfrm rot="4487657">
              <a:off x="1190028" y="435520"/>
              <a:ext cx="4465633" cy="6932663"/>
            </p:xfrm>
            <a:graphic>
              <a:graphicData uri="http://schemas.microsoft.com/office/drawing/2017/model3d">
                <am3d:model3d r:embed="rId4">
                  <am3d:spPr>
                    <a:xfrm rot="4487657">
                      <a:off x="0" y="0"/>
                      <a:ext cx="4465633" cy="6932663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8811487" ay="667166" az="1036936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8712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Трехмерная модель 28" descr="Темно-серый конус">
                <a:extLst>
                  <a:ext uri="{FF2B5EF4-FFF2-40B4-BE49-F238E27FC236}">
                    <a16:creationId xmlns:a16="http://schemas.microsoft.com/office/drawing/2014/main" id="{E00C6E8F-D86C-DB41-3025-D21B0F38A0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487657">
                <a:off x="1190028" y="435520"/>
                <a:ext cx="4465633" cy="6932663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Рисунок 2" descr="Изображение выглядит как часы, настенные часы, деревянный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EA0FE2-1C20-9F1B-C4B3-37F986E0F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168" y="-573172"/>
            <a:ext cx="3435178" cy="4581523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асы, настенные часы, деревянный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2C05D5-B1C3-6BF3-3931-68FFEC2A4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3169" y="-579831"/>
            <a:ext cx="3436141" cy="4581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A3CC23-DEF3-0317-1944-A6C62C710ECA}"/>
              </a:ext>
            </a:extLst>
          </p:cNvPr>
          <p:cNvSpPr txBox="1"/>
          <p:nvPr/>
        </p:nvSpPr>
        <p:spPr>
          <a:xfrm>
            <a:off x="688063" y="4708394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30293BB-16EC-AF7C-CCD3-E0C9B056B6EC}"/>
              </a:ext>
            </a:extLst>
          </p:cNvPr>
          <p:cNvSpPr/>
          <p:nvPr/>
        </p:nvSpPr>
        <p:spPr>
          <a:xfrm>
            <a:off x="3605831" y="3896845"/>
            <a:ext cx="4980338" cy="20251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AFAD4B-B4E0-0A48-E06A-E0C865686657}"/>
              </a:ext>
            </a:extLst>
          </p:cNvPr>
          <p:cNvSpPr txBox="1"/>
          <p:nvPr/>
        </p:nvSpPr>
        <p:spPr>
          <a:xfrm>
            <a:off x="3605831" y="3890666"/>
            <a:ext cx="4980338" cy="203132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видно на фото 1 начерчена линия 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параллельная основанию треугольника.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Используя зафиксированные палочки, 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 можем показать равенство соответственных 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углов треугольника. 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Также параллельная прямая образует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развернутый угол,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равный 180 градусам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55E9F35-0681-8E09-18BA-3E3F5484D39B}"/>
              </a:ext>
            </a:extLst>
          </p:cNvPr>
          <p:cNvCxnSpPr>
            <a:cxnSpLocks/>
          </p:cNvCxnSpPr>
          <p:nvPr/>
        </p:nvCxnSpPr>
        <p:spPr>
          <a:xfrm>
            <a:off x="226337" y="2886075"/>
            <a:ext cx="417040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Часть круга 18">
            <a:extLst>
              <a:ext uri="{FF2B5EF4-FFF2-40B4-BE49-F238E27FC236}">
                <a16:creationId xmlns:a16="http://schemas.microsoft.com/office/drawing/2014/main" id="{39443A02-3AE9-1D7C-AA88-282AF919CFB3}"/>
              </a:ext>
            </a:extLst>
          </p:cNvPr>
          <p:cNvSpPr/>
          <p:nvPr/>
        </p:nvSpPr>
        <p:spPr>
          <a:xfrm rot="10800000">
            <a:off x="1446932" y="2424409"/>
            <a:ext cx="1729212" cy="923331"/>
          </a:xfrm>
          <a:prstGeom prst="pie">
            <a:avLst>
              <a:gd name="adj1" fmla="val 0"/>
              <a:gd name="adj2" fmla="val 10738029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C15C6-FA4F-42D9-25BE-2045FB263B28}"/>
              </a:ext>
            </a:extLst>
          </p:cNvPr>
          <p:cNvSpPr txBox="1"/>
          <p:nvPr/>
        </p:nvSpPr>
        <p:spPr>
          <a:xfrm>
            <a:off x="3693813" y="183368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CD9519-9191-701B-889C-680159EE2759}"/>
              </a:ext>
            </a:extLst>
          </p:cNvPr>
          <p:cNvSpPr txBox="1"/>
          <p:nvPr/>
        </p:nvSpPr>
        <p:spPr>
          <a:xfrm>
            <a:off x="2128693" y="253974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D2F722-5E30-2C26-31C0-25776A771439}"/>
              </a:ext>
            </a:extLst>
          </p:cNvPr>
          <p:cNvSpPr txBox="1"/>
          <p:nvPr/>
        </p:nvSpPr>
        <p:spPr>
          <a:xfrm>
            <a:off x="514894" y="1810122"/>
            <a:ext cx="19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5A3BA9-4173-1DCB-050A-1B56C3BC56F2}"/>
              </a:ext>
            </a:extLst>
          </p:cNvPr>
          <p:cNvSpPr txBox="1"/>
          <p:nvPr/>
        </p:nvSpPr>
        <p:spPr>
          <a:xfrm>
            <a:off x="3101922" y="253974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3200C-BE98-CC24-A208-2F70F2DC7AB9}"/>
              </a:ext>
            </a:extLst>
          </p:cNvPr>
          <p:cNvSpPr txBox="1"/>
          <p:nvPr/>
        </p:nvSpPr>
        <p:spPr>
          <a:xfrm>
            <a:off x="1161107" y="2504499"/>
            <a:ext cx="318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Трехмерная модель 30" descr="Светло-серый знак деления">
                <a:extLst>
                  <a:ext uri="{FF2B5EF4-FFF2-40B4-BE49-F238E27FC236}">
                    <a16:creationId xmlns:a16="http://schemas.microsoft.com/office/drawing/2014/main" id="{667F2A3A-E541-DE4D-FD55-FBAFAB22BE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7982455"/>
                  </p:ext>
                </p:extLst>
              </p:nvPr>
            </p:nvGraphicFramePr>
            <p:xfrm rot="1115966">
              <a:off x="9379707" y="2807947"/>
              <a:ext cx="3114066" cy="4142565"/>
            </p:xfrm>
            <a:graphic>
              <a:graphicData uri="http://schemas.microsoft.com/office/drawing/2017/model3d">
                <am3d:model3d r:embed="rId8">
                  <am3d:spPr>
                    <a:xfrm rot="1115966">
                      <a:off x="0" y="0"/>
                      <a:ext cx="3114066" cy="4142565"/>
                    </a:xfrm>
                    <a:prstGeom prst="rect">
                      <a:avLst/>
                    </a:prstGeom>
                  </am3d:spPr>
                  <am3d:camera>
                    <am3d:pos x="0" y="0" z="60551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78327" d="1000000"/>
                    <am3d:preTrans dx="-1215" dy="-190156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1053" ay="-2327411" az="37250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Трехмерная модель 30" descr="Светло-серый знак деления">
                <a:extLst>
                  <a:ext uri="{FF2B5EF4-FFF2-40B4-BE49-F238E27FC236}">
                    <a16:creationId xmlns:a16="http://schemas.microsoft.com/office/drawing/2014/main" id="{667F2A3A-E541-DE4D-FD55-FBAFAB22BE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115966">
                <a:off x="9379707" y="2807947"/>
                <a:ext cx="3114066" cy="41425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173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F0E3-C906-DEE0-6987-F21CD32C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линия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C4BA57-E1F6-1E7C-AC4C-18DDE1CE0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8215">
            <a:off x="7476134" y="1163939"/>
            <a:ext cx="7353300" cy="5111959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рисунок, дом, Штриховая графика">
            <a:extLst>
              <a:ext uri="{FF2B5EF4-FFF2-40B4-BE49-F238E27FC236}">
                <a16:creationId xmlns:a16="http://schemas.microsoft.com/office/drawing/2014/main" id="{CDF91632-3BE3-AA28-C919-A26DD9179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6400" y="3612224"/>
            <a:ext cx="4781947" cy="288108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кань, черно-бел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0CE507-4A7A-61B7-D2A8-B4D8F5F3FA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924"/>
            <a:ext cx="6263283" cy="939492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3B1C8D-F719-A9D5-E724-B2EE3F1EDEE0}"/>
              </a:ext>
            </a:extLst>
          </p:cNvPr>
          <p:cNvSpPr/>
          <p:nvPr/>
        </p:nvSpPr>
        <p:spPr>
          <a:xfrm>
            <a:off x="0" y="1120676"/>
            <a:ext cx="6896100" cy="21251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1E4A0-F3A3-E489-3856-0A759ECB7735}"/>
              </a:ext>
            </a:extLst>
          </p:cNvPr>
          <p:cNvSpPr txBox="1"/>
          <p:nvPr/>
        </p:nvSpPr>
        <p:spPr>
          <a:xfrm>
            <a:off x="0" y="1120676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Дядя Ваня проектирует крышу для загородного дома. Крыша должна иметь в сечении форму равнобедренного треугольника. Для красоты дядя Ваня хочет, чтобы угол между двумя скатами составлял 120°. Какой угол наклона должен быть у каждого ската крыши к горизонтальной плоскости, чтобы обеспечить правильный отвод воды и гармоничный внешний вид?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786BC-D8FB-BECB-5128-AD63326DB351}"/>
              </a:ext>
            </a:extLst>
          </p:cNvPr>
          <p:cNvSpPr txBox="1"/>
          <p:nvPr/>
        </p:nvSpPr>
        <p:spPr>
          <a:xfrm>
            <a:off x="4889501" y="3719917"/>
            <a:ext cx="1040933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latin typeface="Broadway" panose="04040905080B02020502" pitchFamily="82" charset="0"/>
              </a:rPr>
              <a:t>Isosceles triangle</a:t>
            </a:r>
            <a:endParaRPr lang="ru-RU" sz="9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772D5F-50F0-CD14-939C-74E93EAFA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457543">
            <a:off x="8231148" y="514193"/>
            <a:ext cx="3148053" cy="52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5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17699-084E-28B2-7E23-06BCF592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кань, бума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110A3F-2303-6E3E-4CCB-1939D7FA5A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6231">
            <a:off x="3497953" y="-2317025"/>
            <a:ext cx="10453892" cy="15706971"/>
          </a:xfrm>
          <a:prstGeom prst="rect">
            <a:avLst/>
          </a:prstGeom>
        </p:spPr>
      </p:pic>
      <p:pic>
        <p:nvPicPr>
          <p:cNvPr id="5" name="Рисунок 4" descr="Изображение выглядит как линия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A8A103-D2AD-81A9-539B-096BD73A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8229">
            <a:off x="-3074128" y="-185934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87911D-5ED8-4341-62CC-CA7218F87C06}"/>
              </a:ext>
            </a:extLst>
          </p:cNvPr>
          <p:cNvSpPr/>
          <p:nvPr/>
        </p:nvSpPr>
        <p:spPr>
          <a:xfrm>
            <a:off x="6611870" y="3249401"/>
            <a:ext cx="2048328" cy="14767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E479C-2FFA-8AE0-43D9-A76404B94CA9}"/>
              </a:ext>
            </a:extLst>
          </p:cNvPr>
          <p:cNvSpPr txBox="1"/>
          <p:nvPr/>
        </p:nvSpPr>
        <p:spPr>
          <a:xfrm>
            <a:off x="6096000" y="0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Форма крыши: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Крыша имеет форму равнобедренного треугольника в сечении.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Угол между двумя скатами составляет 120</a:t>
            </a:r>
            <a:r>
              <a:rPr lang="ru-RU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Свойства равнобедренного треугольника: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равнобедренном треугольнике углы при основании равны.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Сумма углов треугольника равна 180∘.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Вычисление углов при основании: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Пусть каждый из углов при основании равен </a:t>
            </a:r>
            <a:r>
              <a:rPr lang="ru-RU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Тогда: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7F095-8513-B9AC-46D4-A22BD1E84F5A}"/>
              </a:ext>
            </a:extLst>
          </p:cNvPr>
          <p:cNvSpPr txBox="1"/>
          <p:nvPr/>
        </p:nvSpPr>
        <p:spPr>
          <a:xfrm>
            <a:off x="6676572" y="3249091"/>
            <a:ext cx="2048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+120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=180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2α=180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120</a:t>
            </a:r>
            <a:r>
              <a:rPr lang="el-GR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∘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2α=60∘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α=30∘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C562481-F1C1-6804-E006-8E25C7806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14050"/>
            <a:ext cx="99950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Определение угла наклона ската: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данном случае, угол наклона каждого ската равен углу при основании треугольника, то есть 30∘.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AA808AB2-B6BB-9D18-F174-403112847954}"/>
              </a:ext>
            </a:extLst>
          </p:cNvPr>
          <p:cNvSpPr/>
          <p:nvPr/>
        </p:nvSpPr>
        <p:spPr>
          <a:xfrm>
            <a:off x="275771" y="1854807"/>
            <a:ext cx="5820229" cy="2569028"/>
          </a:xfrm>
          <a:prstGeom prst="triangle">
            <a:avLst>
              <a:gd name="adj" fmla="val 49751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>
            <a:extLst>
              <a:ext uri="{FF2B5EF4-FFF2-40B4-BE49-F238E27FC236}">
                <a16:creationId xmlns:a16="http://schemas.microsoft.com/office/drawing/2014/main" id="{9829FE94-FA5E-5F0A-512C-89BF9F3277FF}"/>
              </a:ext>
            </a:extLst>
          </p:cNvPr>
          <p:cNvSpPr/>
          <p:nvPr/>
        </p:nvSpPr>
        <p:spPr>
          <a:xfrm rot="8233734">
            <a:off x="2864304" y="1588539"/>
            <a:ext cx="682155" cy="610521"/>
          </a:xfrm>
          <a:prstGeom prst="arc">
            <a:avLst>
              <a:gd name="adj1" fmla="val 15864728"/>
              <a:gd name="adj2" fmla="val 59945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id="{8098C303-871F-5C51-791B-DA80DC3E3DFA}"/>
              </a:ext>
            </a:extLst>
          </p:cNvPr>
          <p:cNvSpPr/>
          <p:nvPr/>
        </p:nvSpPr>
        <p:spPr>
          <a:xfrm>
            <a:off x="275771" y="4133721"/>
            <a:ext cx="600075" cy="619125"/>
          </a:xfrm>
          <a:prstGeom prst="arc">
            <a:avLst>
              <a:gd name="adj1" fmla="val 16581858"/>
              <a:gd name="adj2" fmla="val 212847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262C0D06-2074-6FE7-8940-8550F37900ED}"/>
              </a:ext>
            </a:extLst>
          </p:cNvPr>
          <p:cNvSpPr/>
          <p:nvPr/>
        </p:nvSpPr>
        <p:spPr>
          <a:xfrm>
            <a:off x="169362" y="4069906"/>
            <a:ext cx="813618" cy="923330"/>
          </a:xfrm>
          <a:prstGeom prst="arc">
            <a:avLst>
              <a:gd name="adj1" fmla="val 16793326"/>
              <a:gd name="adj2" fmla="val 207002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>
            <a:extLst>
              <a:ext uri="{FF2B5EF4-FFF2-40B4-BE49-F238E27FC236}">
                <a16:creationId xmlns:a16="http://schemas.microsoft.com/office/drawing/2014/main" id="{7C56D776-F69D-E7E2-530C-B87C82001CD9}"/>
              </a:ext>
            </a:extLst>
          </p:cNvPr>
          <p:cNvSpPr/>
          <p:nvPr/>
        </p:nvSpPr>
        <p:spPr>
          <a:xfrm flipH="1">
            <a:off x="5448290" y="4133721"/>
            <a:ext cx="686981" cy="619125"/>
          </a:xfrm>
          <a:prstGeom prst="arc">
            <a:avLst>
              <a:gd name="adj1" fmla="val 16581858"/>
              <a:gd name="adj2" fmla="val 212847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40AF5949-0ADD-3E32-28D6-C3B1D9873B82}"/>
              </a:ext>
            </a:extLst>
          </p:cNvPr>
          <p:cNvSpPr/>
          <p:nvPr/>
        </p:nvSpPr>
        <p:spPr>
          <a:xfrm flipH="1">
            <a:off x="5325843" y="4065831"/>
            <a:ext cx="874130" cy="923330"/>
          </a:xfrm>
          <a:prstGeom prst="arc">
            <a:avLst>
              <a:gd name="adj1" fmla="val 16793326"/>
              <a:gd name="adj2" fmla="val 2070029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6A11F-5042-4EC3-8844-A3D452F3847D}"/>
              </a:ext>
            </a:extLst>
          </p:cNvPr>
          <p:cNvSpPr txBox="1"/>
          <p:nvPr/>
        </p:nvSpPr>
        <p:spPr>
          <a:xfrm>
            <a:off x="2894385" y="2164833"/>
            <a:ext cx="78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120</a:t>
            </a:r>
            <a:r>
              <a:rPr lang="el-GR" b="1" dirty="0">
                <a:effectLst/>
              </a:rPr>
              <a:t>∘</a:t>
            </a:r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BDE465A-DE8E-8C95-5808-CD6CCC6470EC}"/>
              </a:ext>
            </a:extLst>
          </p:cNvPr>
          <p:cNvCxnSpPr/>
          <p:nvPr/>
        </p:nvCxnSpPr>
        <p:spPr>
          <a:xfrm>
            <a:off x="1638300" y="3057525"/>
            <a:ext cx="209550" cy="1915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F9CBBAD-F3F1-1F6D-A88A-77C89F51C4A8}"/>
              </a:ext>
            </a:extLst>
          </p:cNvPr>
          <p:cNvCxnSpPr/>
          <p:nvPr/>
        </p:nvCxnSpPr>
        <p:spPr>
          <a:xfrm flipH="1">
            <a:off x="4533900" y="3035181"/>
            <a:ext cx="165463" cy="1770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456D44F-5E96-4907-1F68-51324F2F98A7}"/>
              </a:ext>
            </a:extLst>
          </p:cNvPr>
          <p:cNvSpPr txBox="1"/>
          <p:nvPr/>
        </p:nvSpPr>
        <p:spPr>
          <a:xfrm>
            <a:off x="5086495" y="39490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7083B6-2437-FE32-E872-4F80009AE10D}"/>
              </a:ext>
            </a:extLst>
          </p:cNvPr>
          <p:cNvSpPr txBox="1"/>
          <p:nvPr/>
        </p:nvSpPr>
        <p:spPr>
          <a:xfrm>
            <a:off x="981911" y="39877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94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223</Words>
  <Application>Microsoft Office PowerPoint</Application>
  <PresentationFormat>Широкоэкранный</PresentationFormat>
  <Paragraphs>37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Aptos</vt:lpstr>
      <vt:lpstr>Aptos Display</vt:lpstr>
      <vt:lpstr>Arial</vt:lpstr>
      <vt:lpstr>Arial Black</vt:lpstr>
      <vt:lpstr>Baskerville Old Face</vt:lpstr>
      <vt:lpstr>Broadway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__ _</dc:creator>
  <cp:lastModifiedBy>__ _</cp:lastModifiedBy>
  <cp:revision>7</cp:revision>
  <dcterms:created xsi:type="dcterms:W3CDTF">2025-02-07T21:29:51Z</dcterms:created>
  <dcterms:modified xsi:type="dcterms:W3CDTF">2025-02-10T20:16:32Z</dcterms:modified>
</cp:coreProperties>
</file>