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83" r:id="rId2"/>
    <p:sldId id="379" r:id="rId3"/>
    <p:sldId id="332" r:id="rId4"/>
    <p:sldId id="382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32" y="72"/>
      </p:cViewPr>
      <p:guideLst>
        <p:guide orient="horz" pos="38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01FB-7C02-45CC-BB36-660F215940ED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E53E4-F18C-480C-AD62-000C22E82F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93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473FC74-A809-4C46-BB67-EDCBAE670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n-US" altLang="en-US"/>
              <a:t>Click here to edit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0C026E0-3476-4A12-93E7-3349E35A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/>
              <a:t>Click here to edit master subtitle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AE312A-58D6-4C2F-8F29-EB111368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6A7E2FD-6D4D-4BCA-99A4-E6AA3FC8C93E}" type="datetimeFigureOut">
              <a:rPr lang="en-US" altLang="en-US" sz="1000" smtClean="0"/>
              <a:t>2/24/2025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F6ADBAE-709A-4861-A2FB-4A83503D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CAA43B6-56D5-4284-A670-17F4142A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BFF662-6D7D-495C-822C-66C26CCCF82D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191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4E5D7D1-C062-412B-BEA3-DFC0DE3A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Click here to edit master header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A6CD77-1355-46F7-8E9D-C5DF5EF08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en-US" altLang="en-US"/>
              <a:t>Click here to edit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9619950-B76A-40A9-9F75-3E8804E9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6A7E2FD-6D4D-4BCA-99A4-E6AA3FC8C93E}" type="datetimeFigureOut">
              <a:rPr lang="en-US" altLang="en-US" sz="1000" smtClean="0"/>
              <a:t>2/24/2025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A00886B-B58B-4076-95BD-37F689F5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6193108-6124-4727-8216-676342D2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BFF662-6D7D-495C-822C-66C26CCCF82D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45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A32C284-7DA0-424B-96C4-23913E9F3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vert">
            <a:normAutofit/>
          </a:bodyPr>
          <a:lstStyle/>
          <a:p>
            <a:r>
              <a:rPr lang="en-US" altLang="en-US"/>
              <a:t>Click here to edit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A2B5972-45F8-4B8A-A6A6-FD8178CB7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vert">
            <a:normAutofit/>
          </a:bodyPr>
          <a:lstStyle/>
          <a:p>
            <a:pPr lvl="0"/>
            <a:r>
              <a:rPr lang="en-US" altLang="en-US"/>
              <a:t>Click here to edit master text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63E597-C046-45F3-B86C-6C24B1C8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6A7E2FD-6D4D-4BCA-99A4-E6AA3FC8C93E}" type="datetimeFigureOut">
              <a:rPr lang="en-US" altLang="en-US" sz="1000" smtClean="0"/>
              <a:t>2/24/2025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F339E7A-F087-42D2-B604-A2C1A86F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6F68C28-3B74-4419-9986-E2C3D868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BFF662-6D7D-495C-822C-66C26CCCF82D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019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37B3FB4-D574-4CF7-92AF-036AD936BB5C}"/>
              </a:ext>
            </a:extLst>
          </p:cNvPr>
          <p:cNvGrpSpPr/>
          <p:nvPr userDrawn="1"/>
        </p:nvGrpSpPr>
        <p:grpSpPr>
          <a:xfrm>
            <a:off x="-13" y="-1"/>
            <a:ext cx="12192013" cy="6858001"/>
            <a:chOff x="-13" y="-1"/>
            <a:chExt cx="12192014" cy="6836241"/>
          </a:xfrm>
        </p:grpSpPr>
        <p:pic>
          <p:nvPicPr>
            <p:cNvPr id="5" name="图片 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95F2AA3-A8F3-4719-9900-D9DDD6EDD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" y="-1"/>
              <a:ext cx="6836241" cy="6836241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892BBAB-2825-4E9D-84F3-00CC4EAA4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56"/>
            <a:stretch>
              <a:fillRect/>
            </a:stretch>
          </p:blipFill>
          <p:spPr>
            <a:xfrm>
              <a:off x="6836229" y="-1"/>
              <a:ext cx="5355772" cy="6836241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CCAEA0-A78E-452F-97DF-ECD9999FB6BD}"/>
              </a:ext>
            </a:extLst>
          </p:cNvPr>
          <p:cNvSpPr/>
          <p:nvPr userDrawn="1"/>
        </p:nvSpPr>
        <p:spPr>
          <a:xfrm>
            <a:off x="-1" y="563880"/>
            <a:ext cx="12192001" cy="5775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6CFA2E8-46EB-4F25-9FE0-80C5D6EEF0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081"/>
          <a:stretch>
            <a:fillRect/>
          </a:stretch>
        </p:blipFill>
        <p:spPr>
          <a:xfrm>
            <a:off x="3644536" y="-291508"/>
            <a:ext cx="4902926" cy="146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5020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840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1557C0D-423E-4B63-BCEA-48ECAB5F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Click here to edit master header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8E1428-6CB0-4471-A596-C6B070C7E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/>
              <a:t>Click here to edit master text styles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AD9A0C4-A68D-4B37-BD01-213F3A50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6A7E2FD-6D4D-4BCA-99A4-E6AA3FC8C93E}" type="datetimeFigureOut">
              <a:rPr lang="en-US" altLang="en-US" sz="1000" smtClean="0"/>
              <a:t>2/24/2025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E0C56FB-FF1E-476F-BE59-DBB01BDB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159D475-8DB1-4197-B749-F2592E66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BFF662-6D7D-495C-822C-66C26CCCF82D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916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6FB8588-57ED-4C5C-BDC5-C0008D35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en-US" altLang="en-US"/>
              <a:t>Click here to edit master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8FDC8C6-9B7C-4E58-A1A6-AF01F09EE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/>
              <a:t>Click here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73E350F-7D1B-46B4-ABA5-D82A623A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6A7E2FD-6D4D-4BCA-99A4-E6AA3FC8C93E}" type="datetimeFigureOut">
              <a:rPr lang="en-US" altLang="en-US" sz="1000" smtClean="0"/>
              <a:t>2/24/2025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FE79665-6E64-49EE-BF29-CECA8C41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EB6809-1211-486B-AA71-DB37F035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BFF662-6D7D-495C-822C-66C26CCCF82D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020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D6816E0-5CFE-4B45-A25F-1DC1D4BA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Click here to edit master header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532539F-BAFB-415A-AF61-5CDF65857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14D49F-5DD2-48D2-8862-2A19759B1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964664C-59EB-4AAB-94D6-E22E8780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6A7E2FD-6D4D-4BCA-99A4-E6AA3FC8C93E}" type="datetimeFigureOut">
              <a:rPr lang="en-US" altLang="en-US" sz="1000" smtClean="0"/>
              <a:t>2/24/2025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73B7194-3698-4310-84CD-AD5D087A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6BDA8A6-E6E1-410C-8788-36BF490A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BFF662-6D7D-495C-822C-66C26CCCF82D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23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A444343-35A5-4526-96B2-F6B0EDDAC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/>
              <a:t>Click here to edit master header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2F5E018-7140-4CA8-8CA9-A3CAE1D88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/>
              <a:t>Click here to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6DE44E7-F3B6-48E3-A531-8FF2A714B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171051C-AF11-4023-BC0D-05ECD825F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/>
              <a:t>Click here to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BE0732E-E60E-400A-9C94-0FF868D62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45A5CF1-783C-4DAC-9581-F089C8E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6A7E2FD-6D4D-4BCA-99A4-E6AA3FC8C93E}" type="datetimeFigureOut">
              <a:rPr lang="en-US" altLang="en-US" sz="1000" smtClean="0"/>
              <a:t>2/24/2025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99D13FB-6422-4C4D-A91A-EE006783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6F5E320-EB19-4151-93DA-9AF6D922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BFF662-6D7D-495C-822C-66C26CCCF82D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395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102CF0F-EB4A-49A8-B8FC-4E51B060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Click here to edit master header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227DE8D-A6A8-4535-B353-6B500330B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6A7E2FD-6D4D-4BCA-99A4-E6AA3FC8C93E}" type="datetimeFigureOut">
              <a:rPr lang="en-US" altLang="en-US" sz="1000" smtClean="0"/>
              <a:t>2/24/2025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65EFD23-8289-44DA-9A91-E7069CA6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FB4AA08-9AF7-42A3-B9B2-550F7293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BFF662-6D7D-495C-822C-66C26CCCF82D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62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4E7ED03-1808-4AFA-818C-C8FB9D94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6A7E2FD-6D4D-4BCA-99A4-E6AA3FC8C93E}" type="datetimeFigureOut">
              <a:rPr lang="en-US" altLang="en-US" sz="1000" smtClean="0"/>
              <a:t>2/24/2025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7798376-9198-4B95-A45D-3C218B09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AC7FD8D-20D8-4C0B-A118-421B0A11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BFF662-6D7D-495C-822C-66C26CCCF82D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742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59D6F1D-CEB0-4A53-A5A5-AFA7FDE4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altLang="en-US"/>
              <a:t>Click here to edit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E012D0D-276F-41F8-8EB8-FC9822EA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/>
              <a:t>Click here to edit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0EB06E2-FCDD-4DB6-8026-695B3CD5B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/>
              <a:t>Click here to edit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46DFDE0-E41B-463F-B08D-7EBE5678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6A7E2FD-6D4D-4BCA-99A4-E6AA3FC8C93E}" type="datetimeFigureOut">
              <a:rPr lang="en-US" altLang="en-US" sz="1000" smtClean="0"/>
              <a:t>2/24/2025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FD8C88A-A47B-454E-A469-346816EE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68D5EEC-3BA9-4DAB-95BB-8D542008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BFF662-6D7D-495C-822C-66C26CCCF82D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671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F40490F-3F87-43A3-A524-8A27C1B9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altLang="en-US"/>
              <a:t>Click here to edit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39A24B7-D747-4F3F-A1EB-C7C9ED8E9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ADE828B-3A14-48C2-A52C-5879566B1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/>
              <a:t>Click here to edit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3C69D5F-577D-49D2-B3DA-F2A6DDB8E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6A7E2FD-6D4D-4BCA-99A4-E6AA3FC8C93E}" type="datetimeFigureOut">
              <a:rPr lang="en-US" altLang="en-US" sz="1000" smtClean="0"/>
              <a:t>2/24/2025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4CF0245-CB76-40D0-A2B2-87B96280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86F74F9-88A0-4D62-A10A-FFDC8DDF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BFF662-6D7D-495C-822C-66C26CCCF82D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760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4369241-746C-4DA7-B09A-2DB72ED1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/>
              <a:t>Click here to edit master header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9993A5B-2895-419A-941F-9CDF255E5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en-US"/>
              <a:t>Click here to edit master text styles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CC8DF1A-B832-4088-9C0C-03C02B423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E2FD-6D4D-4BCA-99A4-E6AA3FC8C93E}" type="datetimeFigureOut">
              <a:rPr lang="en-US" altLang="en-US" sz="1000" smtClean="0"/>
              <a:t>2/24/2025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CF67E1B-F454-4D2C-B58F-B1308F3A1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A49E854-7049-45A9-B57E-F04B7918B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FF662-6D7D-495C-822C-66C26CCCF82D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18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3BBE17-99BB-4BB0-80A2-484A2BB524BB}"/>
              </a:ext>
            </a:extLst>
          </p:cNvPr>
          <p:cNvGrpSpPr/>
          <p:nvPr/>
        </p:nvGrpSpPr>
        <p:grpSpPr>
          <a:xfrm>
            <a:off x="-13" y="-1"/>
            <a:ext cx="12192013" cy="6858001"/>
            <a:chOff x="-13" y="-1"/>
            <a:chExt cx="12192014" cy="6836241"/>
          </a:xfrm>
        </p:grpSpPr>
        <p:pic>
          <p:nvPicPr>
            <p:cNvPr id="7" name="图片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52CCFC2-BA60-4889-BD1E-6F2AB7C58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" y="-1"/>
              <a:ext cx="6836241" cy="683624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AA92961-C614-4905-962F-412A88A9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56"/>
            <a:stretch>
              <a:fillRect/>
            </a:stretch>
          </p:blipFill>
          <p:spPr>
            <a:xfrm>
              <a:off x="6836229" y="-1"/>
              <a:ext cx="5355772" cy="6836241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F0BE3EA-BEE1-4E97-97FE-860185E07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19185" r="24449" b="11330"/>
          <a:stretch>
            <a:fillRect/>
          </a:stretch>
        </p:blipFill>
        <p:spPr>
          <a:xfrm>
            <a:off x="-14" y="4312920"/>
            <a:ext cx="3368054" cy="254508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9803EE-8B04-4B67-9BD3-3D86843BB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39900" r="36930" b="11330"/>
          <a:stretch>
            <a:fillRect/>
          </a:stretch>
        </p:blipFill>
        <p:spPr>
          <a:xfrm>
            <a:off x="9128746" y="-26278"/>
            <a:ext cx="3063254" cy="21985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B84B01F-E902-4A4D-BAC1-BB1181EB8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0" b="19643"/>
          <a:stretch>
            <a:fillRect/>
          </a:stretch>
        </p:blipFill>
        <p:spPr>
          <a:xfrm>
            <a:off x="464394" y="-207503"/>
            <a:ext cx="11345098" cy="727300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10808F-E101-410D-8FB5-65FC5DAAE798}"/>
              </a:ext>
            </a:extLst>
          </p:cNvPr>
          <p:cNvGrpSpPr/>
          <p:nvPr/>
        </p:nvGrpSpPr>
        <p:grpSpPr>
          <a:xfrm>
            <a:off x="2834638" y="1505510"/>
            <a:ext cx="6294107" cy="1333224"/>
            <a:chOff x="2850974" y="1904762"/>
            <a:chExt cx="6294107" cy="1748600"/>
          </a:xfrm>
        </p:grpSpPr>
        <p:sp>
          <p:nvSpPr>
            <p:cNvPr id="23" name="矩形 2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39AA1E-6924-4497-8C86-64F49757784B}"/>
                </a:ext>
              </a:extLst>
            </p:cNvPr>
            <p:cNvSpPr/>
            <p:nvPr/>
          </p:nvSpPr>
          <p:spPr>
            <a:xfrm>
              <a:off x="2850974" y="1904762"/>
              <a:ext cx="6294107" cy="1748600"/>
            </a:xfrm>
            <a:prstGeom prst="rect">
              <a:avLst/>
            </a:prstGeom>
            <a:solidFill>
              <a:srgbClr val="BBDB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F1AE957-6C35-4938-A5AC-3649615211D7}"/>
                </a:ext>
              </a:extLst>
            </p:cNvPr>
            <p:cNvSpPr txBox="1"/>
            <p:nvPr/>
          </p:nvSpPr>
          <p:spPr>
            <a:xfrm>
              <a:off x="2988127" y="2438399"/>
              <a:ext cx="6019800" cy="990600"/>
            </a:xfrm>
            <a:prstGeom prst="rect">
              <a:avLst/>
            </a:prstGeom>
            <a:noFill/>
          </p:spPr>
          <p:txBody>
            <a:bodyPr wrap="square" rtlCol="0">
              <a:normAutofit fontScale="77500" lnSpcReduction="20000"/>
            </a:bodyPr>
            <a:lstStyle/>
            <a:p>
              <a:pPr algn="dist"/>
              <a:r>
                <a:rPr lang="ru-RU" altLang="en-US" sz="5900" dirty="0" smtClean="0">
                  <a:solidFill>
                    <a:srgbClr val="1508AA"/>
                  </a:solidFill>
                  <a:latin typeface="Source Han Sans SC"/>
                  <a:ea typeface="Source Han Sans SC"/>
                </a:rPr>
                <a:t>Команда «Горизонт»</a:t>
              </a:r>
              <a:endParaRPr lang="en-US" altLang="en-US" sz="5900" dirty="0">
                <a:solidFill>
                  <a:srgbClr val="1508AA"/>
                </a:solidFill>
                <a:latin typeface="Source Han Sans SC"/>
                <a:ea typeface="Source Han Sans SC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D939376-5B1D-4A29-8A99-FB3D5EF32AAB}"/>
              </a:ext>
            </a:extLst>
          </p:cNvPr>
          <p:cNvSpPr txBox="1"/>
          <p:nvPr/>
        </p:nvSpPr>
        <p:spPr>
          <a:xfrm>
            <a:off x="3155218" y="3046236"/>
            <a:ext cx="5652946" cy="14325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/>
            <a:r>
              <a:rPr lang="ru-RU" altLang="en-US" sz="4400" b="1" dirty="0" smtClean="0">
                <a:solidFill>
                  <a:srgbClr val="FFB079"/>
                </a:solidFill>
                <a:latin typeface="Source Han Sans SC"/>
                <a:ea typeface="Source Han Sans SC"/>
              </a:rPr>
              <a:t>МБОУ СОШ №32</a:t>
            </a:r>
            <a:endParaRPr lang="en-US" altLang="en-US" sz="4400" b="1" dirty="0">
              <a:solidFill>
                <a:srgbClr val="FFB079"/>
              </a:solidFill>
              <a:latin typeface="Source Han Sans SC"/>
              <a:ea typeface="Source Han Sans SC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C086B90-FA20-4433-AD8F-C8DDA6C8B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73981" r="22630" b="15335"/>
          <a:stretch>
            <a:fillRect/>
          </a:stretch>
        </p:blipFill>
        <p:spPr>
          <a:xfrm>
            <a:off x="2834638" y="3499555"/>
            <a:ext cx="6163168" cy="5943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9383FBD-3728-476D-896A-9BF6AF9165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24" y="4120480"/>
            <a:ext cx="1510354" cy="15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18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6C1F2E2-22CE-4388-AC8A-FEBA2E2E2B4C}"/>
              </a:ext>
            </a:extLst>
          </p:cNvPr>
          <p:cNvSpPr txBox="1"/>
          <p:nvPr/>
        </p:nvSpPr>
        <p:spPr>
          <a:xfrm>
            <a:off x="5579354" y="409501"/>
            <a:ext cx="1425879" cy="518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ru-RU" altLang="en-US" sz="2400" b="1" dirty="0" smtClean="0">
                <a:latin typeface="Source Han Sans SC"/>
                <a:ea typeface="Source Han Sans SC"/>
              </a:rPr>
              <a:t>Задача</a:t>
            </a:r>
            <a:endParaRPr lang="en-US" altLang="en-US" sz="2400" b="1" dirty="0">
              <a:latin typeface="Source Han Sans SC"/>
              <a:ea typeface="Source Han Sans SC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C2EB5B6-FAF8-45DB-9758-730BCA743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66" y="1001629"/>
            <a:ext cx="4954389" cy="4541524"/>
          </a:xfrm>
          <a:prstGeom prst="rect">
            <a:avLst/>
          </a:prstGeom>
        </p:spPr>
      </p:pic>
      <p:sp>
        <p:nvSpPr>
          <p:cNvPr id="50" name="TextBox 13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7085FB2-E18D-48B7-80BA-94D63999BC74}"/>
              </a:ext>
            </a:extLst>
          </p:cNvPr>
          <p:cNvSpPr txBox="1"/>
          <p:nvPr/>
        </p:nvSpPr>
        <p:spPr>
          <a:xfrm>
            <a:off x="6046633" y="1528254"/>
            <a:ext cx="5376543" cy="41765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sz="2400" dirty="0">
                <a:latin typeface="Book Antiqua" panose="02040602050305030304" pitchFamily="18" charset="0"/>
              </a:rPr>
              <a:t>Населенные пункты </a:t>
            </a:r>
            <a:r>
              <a:rPr lang="en-US" sz="2400" dirty="0">
                <a:latin typeface="Book Antiqua" panose="02040602050305030304" pitchFamily="18" charset="0"/>
              </a:rPr>
              <a:t>A</a:t>
            </a:r>
            <a:r>
              <a:rPr lang="ru-RU" sz="2400" dirty="0">
                <a:latin typeface="Book Antiqua" panose="02040602050305030304" pitchFamily="18" charset="0"/>
              </a:rPr>
              <a:t>, </a:t>
            </a:r>
            <a:r>
              <a:rPr lang="en-US" sz="2400" dirty="0">
                <a:latin typeface="Book Antiqua" panose="02040602050305030304" pitchFamily="18" charset="0"/>
              </a:rPr>
              <a:t>B</a:t>
            </a:r>
            <a:r>
              <a:rPr lang="ru-RU" sz="2400" dirty="0">
                <a:latin typeface="Book Antiqua" panose="02040602050305030304" pitchFamily="18" charset="0"/>
              </a:rPr>
              <a:t>, </a:t>
            </a:r>
            <a:r>
              <a:rPr lang="en-US" sz="2400" dirty="0">
                <a:latin typeface="Book Antiqua" panose="02040602050305030304" pitchFamily="18" charset="0"/>
              </a:rPr>
              <a:t>C</a:t>
            </a:r>
            <a:r>
              <a:rPr lang="ru-RU" sz="2400" dirty="0">
                <a:latin typeface="Book Antiqua" panose="02040602050305030304" pitchFamily="18" charset="0"/>
              </a:rPr>
              <a:t>, </a:t>
            </a:r>
            <a:r>
              <a:rPr lang="en-US" sz="2400" dirty="0">
                <a:latin typeface="Book Antiqua" panose="02040602050305030304" pitchFamily="18" charset="0"/>
              </a:rPr>
              <a:t>D </a:t>
            </a:r>
            <a:r>
              <a:rPr lang="ru-RU" sz="2400" dirty="0">
                <a:latin typeface="Book Antiqua" panose="02040602050305030304" pitchFamily="18" charset="0"/>
              </a:rPr>
              <a:t>расположены так, что пункт А находится в нескольких километрах к югу от </a:t>
            </a:r>
            <a:r>
              <a:rPr lang="en-US" sz="2400" dirty="0">
                <a:latin typeface="Book Antiqua" panose="02040602050305030304" pitchFamily="18" charset="0"/>
              </a:rPr>
              <a:t>D</a:t>
            </a:r>
            <a:r>
              <a:rPr lang="ru-RU" sz="2400" dirty="0">
                <a:latin typeface="Book Antiqua" panose="02040602050305030304" pitchFamily="18" charset="0"/>
              </a:rPr>
              <a:t>, а пункты </a:t>
            </a:r>
            <a:r>
              <a:rPr lang="en-US" sz="2400" dirty="0">
                <a:latin typeface="Book Antiqua" panose="02040602050305030304" pitchFamily="18" charset="0"/>
              </a:rPr>
              <a:t>B</a:t>
            </a:r>
            <a:r>
              <a:rPr lang="ru-RU" sz="2400" dirty="0">
                <a:latin typeface="Book Antiqua" panose="02040602050305030304" pitchFamily="18" charset="0"/>
              </a:rPr>
              <a:t> и </a:t>
            </a:r>
            <a:r>
              <a:rPr lang="en-US" sz="2400" dirty="0">
                <a:latin typeface="Book Antiqua" panose="02040602050305030304" pitchFamily="18" charset="0"/>
              </a:rPr>
              <a:t>C </a:t>
            </a:r>
            <a:r>
              <a:rPr lang="ru-RU" sz="2400" dirty="0">
                <a:latin typeface="Book Antiqua" panose="02040602050305030304" pitchFamily="18" charset="0"/>
              </a:rPr>
              <a:t>– на одинаковых расстояниях к западу и востоку (соответственно) от А. Верно ли, что пункты </a:t>
            </a:r>
            <a:r>
              <a:rPr lang="en-US" sz="2400" dirty="0">
                <a:latin typeface="Book Antiqua" panose="02040602050305030304" pitchFamily="18" charset="0"/>
              </a:rPr>
              <a:t>B</a:t>
            </a:r>
            <a:r>
              <a:rPr lang="ru-RU" sz="2400" dirty="0">
                <a:latin typeface="Book Antiqua" panose="02040602050305030304" pitchFamily="18" charset="0"/>
              </a:rPr>
              <a:t> и </a:t>
            </a:r>
            <a:r>
              <a:rPr lang="en-US" sz="2400" dirty="0">
                <a:latin typeface="Book Antiqua" panose="02040602050305030304" pitchFamily="18" charset="0"/>
              </a:rPr>
              <a:t>C</a:t>
            </a:r>
            <a:r>
              <a:rPr lang="ru-RU" sz="2400" dirty="0">
                <a:latin typeface="Book Antiqua" panose="02040602050305030304" pitchFamily="18" charset="0"/>
              </a:rPr>
              <a:t> находятся на одинаковом расстоянии от </a:t>
            </a:r>
            <a:r>
              <a:rPr lang="en-US" sz="2400" dirty="0">
                <a:latin typeface="Book Antiqua" panose="02040602050305030304" pitchFamily="18" charset="0"/>
              </a:rPr>
              <a:t>D</a:t>
            </a:r>
            <a:r>
              <a:rPr lang="ru-RU" sz="2400" dirty="0">
                <a:latin typeface="Book Antiqua" panose="02040602050305030304" pitchFamily="18" charset="0"/>
              </a:rPr>
              <a:t>?</a:t>
            </a:r>
            <a:endParaRPr lang="en-US" altLang="en-US" sz="2400" dirty="0">
              <a:latin typeface="Book Antiqua" panose="02040602050305030304" pitchFamily="18" charset="0"/>
              <a:ea typeface="Source Han Sans SC"/>
            </a:endParaRPr>
          </a:p>
        </p:txBody>
      </p:sp>
    </p:spTree>
    <p:extLst>
      <p:ext uri="{BB962C8B-B14F-4D97-AF65-F5344CB8AC3E}">
        <p14:creationId xmlns:p14="http://schemas.microsoft.com/office/powerpoint/2010/main" val="1092993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4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3CA1AE-3D83-4EB7-9662-63685EBFE7E3}"/>
              </a:ext>
            </a:extLst>
          </p:cNvPr>
          <p:cNvSpPr>
            <a:spLocks noEditPoints="1"/>
          </p:cNvSpPr>
          <p:nvPr/>
        </p:nvSpPr>
        <p:spPr bwMode="auto">
          <a:xfrm>
            <a:off x="3231923" y="1173808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BBDBF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  <a:cs typeface="+mn-ea"/>
              <a:sym typeface="字魂131号-酷乐潮玩体" panose="00000500000000000000" pitchFamily="2" charset="-122"/>
            </a:endParaRPr>
          </a:p>
        </p:txBody>
      </p:sp>
      <p:sp>
        <p:nvSpPr>
          <p:cNvPr id="33" name="Freeform 4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EA5D75-FAA3-4146-A5D3-3F9CF0CCFA4F}"/>
              </a:ext>
            </a:extLst>
          </p:cNvPr>
          <p:cNvSpPr>
            <a:spLocks noEditPoints="1"/>
          </p:cNvSpPr>
          <p:nvPr/>
        </p:nvSpPr>
        <p:spPr bwMode="auto">
          <a:xfrm>
            <a:off x="3197804" y="364395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B079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  <a:cs typeface="+mn-ea"/>
              <a:sym typeface="字魂131号-酷乐潮玩体" panose="00000500000000000000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6EA7BCA-89BB-4EDB-A6EF-DFA43B7EE8A5}"/>
              </a:ext>
            </a:extLst>
          </p:cNvPr>
          <p:cNvSpPr txBox="1"/>
          <p:nvPr/>
        </p:nvSpPr>
        <p:spPr>
          <a:xfrm>
            <a:off x="5165762" y="341249"/>
            <a:ext cx="2094953" cy="518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/>
            <a:r>
              <a:rPr lang="ru-RU" altLang="en-US" sz="2800" b="1" dirty="0" smtClean="0">
                <a:latin typeface="Source Han Sans SC"/>
                <a:ea typeface="Source Han Sans SC"/>
              </a:rPr>
              <a:t>Решение</a:t>
            </a:r>
            <a:endParaRPr lang="en-US" altLang="en-US" sz="2800" b="1" dirty="0">
              <a:latin typeface="Source Han Sans SC"/>
              <a:ea typeface="Source Han Sans SC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56132D9-E646-48B4-8B99-6E540E977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9" y="3643952"/>
            <a:ext cx="2664867" cy="2442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53134" y="3576728"/>
                <a:ext cx="8188657" cy="2577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Так как указано расположение населенных пунктов с учетом сторон света, то прямые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dirty="0">
                    <a:effectLst/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ffectLst/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Рассмотрим треугольники </a:t>
                </a:r>
                <a14:m>
                  <m:oMath xmlns:m="http://schemas.openxmlformats.org/officeDocument/2006/math"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ABD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и △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ACD</m:t>
                    </m:r>
                  </m:oMath>
                </a14:m>
                <a:r>
                  <a:rPr lang="en-US" dirty="0">
                    <a:effectLst/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прямоугольные: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dirty="0">
                    <a:effectLst/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</a:t>
                </a:r>
                <a:r>
                  <a:rPr lang="en-US" dirty="0">
                    <a:effectLst/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</a:t>
                </a:r>
                <a:r>
                  <a:rPr lang="ru-RU" dirty="0">
                    <a:effectLst/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общая сторона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АВ=АС</m:t>
                    </m:r>
                  </m:oMath>
                </a14:m>
                <a:r>
                  <a:rPr lang="ru-RU" dirty="0">
                    <a:effectLst/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(одинаковое расстояние по условию)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ABD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=△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ACD</m:t>
                    </m:r>
                  </m:oMath>
                </a14:m>
                <a:r>
                  <a:rPr lang="en-US" dirty="0">
                    <a:effectLst/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двум катетам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ru-RU" dirty="0">
                    <a:effectLst/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𝐷𝐶</m:t>
                    </m:r>
                  </m:oMath>
                </a14:m>
                <a:r>
                  <a:rPr lang="ru-RU" sz="1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err="1" smtClean="0">
                    <a:effectLst/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чтд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134" y="3576728"/>
                <a:ext cx="8188657" cy="2577244"/>
              </a:xfrm>
              <a:prstGeom prst="rect">
                <a:avLst/>
              </a:prstGeom>
              <a:blipFill rotWithShape="0">
                <a:blip r:embed="rId3"/>
                <a:stretch>
                  <a:fillRect l="-670" t="-1182" r="-596" b="-2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4691856" y="995377"/>
            <a:ext cx="2433957" cy="2445383"/>
            <a:chOff x="0" y="0"/>
            <a:chExt cx="2434037" cy="2445913"/>
          </a:xfrm>
        </p:grpSpPr>
        <p:sp>
          <p:nvSpPr>
            <p:cNvPr id="20" name="Надпись 2"/>
            <p:cNvSpPr txBox="1">
              <a:spLocks noChangeArrowheads="1"/>
            </p:cNvSpPr>
            <p:nvPr/>
          </p:nvSpPr>
          <p:spPr bwMode="auto">
            <a:xfrm>
              <a:off x="0" y="1900052"/>
              <a:ext cx="273050" cy="332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 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285008" y="0"/>
              <a:ext cx="2149029" cy="2445913"/>
              <a:chOff x="0" y="0"/>
              <a:chExt cx="2149029" cy="2445913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0" y="0"/>
                <a:ext cx="2149029" cy="2255908"/>
                <a:chOff x="0" y="0"/>
                <a:chExt cx="2149029" cy="2255908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0" y="0"/>
                  <a:ext cx="1840675" cy="2066306"/>
                  <a:chOff x="0" y="0"/>
                  <a:chExt cx="1840675" cy="2066306"/>
                </a:xfrm>
              </p:grpSpPr>
              <p:grpSp>
                <p:nvGrpSpPr>
                  <p:cNvPr id="26" name="Группа 25"/>
                  <p:cNvGrpSpPr/>
                  <p:nvPr/>
                </p:nvGrpSpPr>
                <p:grpSpPr>
                  <a:xfrm>
                    <a:off x="0" y="332509"/>
                    <a:ext cx="1840675" cy="1733797"/>
                    <a:chOff x="0" y="0"/>
                    <a:chExt cx="1840675" cy="1733797"/>
                  </a:xfrm>
                </p:grpSpPr>
                <p:sp>
                  <p:nvSpPr>
                    <p:cNvPr id="28" name="Равнобедренный треугольник 27"/>
                    <p:cNvSpPr/>
                    <p:nvPr/>
                  </p:nvSpPr>
                  <p:spPr>
                    <a:xfrm>
                      <a:off x="0" y="0"/>
                      <a:ext cx="1840675" cy="1733797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29" name="Прямая соединительная линия 28"/>
                    <p:cNvCxnSpPr/>
                    <p:nvPr/>
                  </p:nvCxnSpPr>
                  <p:spPr>
                    <a:xfrm>
                      <a:off x="914400" y="0"/>
                      <a:ext cx="0" cy="173355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7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0020" y="0"/>
                    <a:ext cx="332105" cy="332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6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D 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816924" y="1923803"/>
                  <a:ext cx="332105" cy="332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600">
                      <a:effectLst/>
                      <a:latin typeface="Bookman Old Style" panose="0205060405050502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 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" name="Надпись 2"/>
              <p:cNvSpPr txBox="1">
                <a:spLocks noChangeArrowheads="1"/>
              </p:cNvSpPr>
              <p:nvPr/>
            </p:nvSpPr>
            <p:spPr bwMode="auto">
              <a:xfrm>
                <a:off x="771896" y="2113808"/>
                <a:ext cx="320040" cy="33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>
                    <a:effectLst/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9" name="Рисунок 18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4" t="19456" r="2621" b="15934"/>
          <a:stretch/>
        </p:blipFill>
        <p:spPr bwMode="auto">
          <a:xfrm>
            <a:off x="8247757" y="1612150"/>
            <a:ext cx="1413755" cy="1442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745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F0BE3EA-BEE1-4E97-97FE-860185E07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19185" r="24449" b="11330"/>
          <a:stretch>
            <a:fillRect/>
          </a:stretch>
        </p:blipFill>
        <p:spPr>
          <a:xfrm>
            <a:off x="9517734" y="4439120"/>
            <a:ext cx="3368054" cy="2545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t="27065" r="3832" b="16219"/>
          <a:stretch/>
        </p:blipFill>
        <p:spPr>
          <a:xfrm>
            <a:off x="5513639" y="3882789"/>
            <a:ext cx="5185298" cy="24226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" t="21095" r="2911" b="9652"/>
          <a:stretch/>
        </p:blipFill>
        <p:spPr>
          <a:xfrm>
            <a:off x="1375970" y="900353"/>
            <a:ext cx="5259437" cy="2833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4"/>
          <a:stretch/>
        </p:blipFill>
        <p:spPr>
          <a:xfrm>
            <a:off x="1375970" y="3886364"/>
            <a:ext cx="3891412" cy="24190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20216" r="21542" b="10331"/>
          <a:stretch/>
        </p:blipFill>
        <p:spPr>
          <a:xfrm rot="16200000">
            <a:off x="7592026" y="626699"/>
            <a:ext cx="2798665" cy="3415156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6EA7BCA-89BB-4EDB-A6EF-DFA43B7EE8A5}"/>
              </a:ext>
            </a:extLst>
          </p:cNvPr>
          <p:cNvSpPr txBox="1"/>
          <p:nvPr/>
        </p:nvSpPr>
        <p:spPr>
          <a:xfrm>
            <a:off x="5165762" y="341249"/>
            <a:ext cx="2094953" cy="518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/>
            <a:r>
              <a:rPr lang="ru-RU" altLang="en-US" sz="2800" b="1" dirty="0" smtClean="0">
                <a:latin typeface="Source Han Sans SC"/>
                <a:ea typeface="Source Han Sans SC"/>
              </a:rPr>
              <a:t>Макет</a:t>
            </a:r>
            <a:endParaRPr lang="en-US" altLang="en-US" sz="2800" b="1" dirty="0">
              <a:latin typeface="Source Han Sans SC"/>
              <a:ea typeface="Source Han Sans SC"/>
            </a:endParaRPr>
          </a:p>
        </p:txBody>
      </p:sp>
      <p:pic>
        <p:nvPicPr>
          <p:cNvPr id="31" name="图片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F54AD4B-E37E-437D-8327-556FE7E20D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275" y="256172"/>
            <a:ext cx="2046070" cy="20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14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125</Words>
  <Application>Microsoft Office PowerPoint</Application>
  <PresentationFormat>Широкоэкранный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6" baseType="lpstr">
      <vt:lpstr>Arial</vt:lpstr>
      <vt:lpstr>Book Antiqua</vt:lpstr>
      <vt:lpstr>Bookman Old Style</vt:lpstr>
      <vt:lpstr>Calibri</vt:lpstr>
      <vt:lpstr>Cambria Math</vt:lpstr>
      <vt:lpstr>Source Han Sans SC</vt:lpstr>
      <vt:lpstr>Times New Roman</vt:lpstr>
      <vt:lpstr>字魂131号-酷乐潮玩体</vt:lpstr>
      <vt:lpstr>字魂36号-正文宋楷</vt:lpstr>
      <vt:lpstr>等线</vt:lpstr>
      <vt:lpstr>等线 Light</vt:lpstr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徐 梦婷</dc:creator>
  <cp:lastModifiedBy>Учитель МБОУ СОШ №32</cp:lastModifiedBy>
  <cp:revision>14</cp:revision>
  <dcterms:created xsi:type="dcterms:W3CDTF">2021-06-16T12:36:33Z</dcterms:created>
  <dcterms:modified xsi:type="dcterms:W3CDTF">2025-02-24T14:06:41Z</dcterms:modified>
</cp:coreProperties>
</file>