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image" Target="../media/image-3-2.jpeg"/><Relationship Id="rId3" Type="http://schemas.openxmlformats.org/officeDocument/2006/relationships/image" Target="../media/image-3-3.jpeg"/><Relationship Id="rId4" Type="http://schemas.openxmlformats.org/officeDocument/2006/relationships/image" Target="../media/image-3-4.jpeg"/><Relationship Id="rId5" Type="http://schemas.openxmlformats.org/officeDocument/2006/relationships/image" Target="../media/image-3-5.gif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gif"/><Relationship Id="rId2" Type="http://schemas.openxmlformats.org/officeDocument/2006/relationships/image" Target="../media/image-4-2.jpeg"/><Relationship Id="rId3" Type="http://schemas.openxmlformats.org/officeDocument/2006/relationships/image" Target="../media/image-4-3.jpeg"/><Relationship Id="rId4" Type="http://schemas.openxmlformats.org/officeDocument/2006/relationships/image" Target="../media/image-4-4.jpeg"/><Relationship Id="rId5" Type="http://schemas.openxmlformats.org/officeDocument/2006/relationships/image" Target="../media/image-4-5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5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4988" y="481317"/>
            <a:ext cx="5943600" cy="128016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96000"/>
              </a:lnSpc>
              <a:spcBef>
                <a:spcPts val="360"/>
              </a:spcBef>
              <a:buNone/>
            </a:pPr>
            <a:r>
              <a:rPr lang="en-US" sz="3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Углы в жизни: от геометрии к реальности </a:t>
            </a:r>
            <a:endParaRPr lang="en-US" sz="1440" dirty="0"/>
          </a:p>
        </p:txBody>
      </p:sp>
      <p:sp>
        <p:nvSpPr>
          <p:cNvPr id="3" name="Text 1"/>
          <p:cNvSpPr/>
          <p:nvPr/>
        </p:nvSpPr>
        <p:spPr>
          <a:xfrm>
            <a:off x="6269259" y="2083476"/>
            <a:ext cx="5349240" cy="2761488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Авторы:</a:t>
            </a:r>
            <a:endParaRPr lang="en-US" sz="1440" dirty="0"/>
          </a:p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Захарченко Матвей</a:t>
            </a:r>
            <a:endParaRPr lang="en-US" sz="1440" dirty="0"/>
          </a:p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Сакмаева Евгения</a:t>
            </a:r>
            <a:endParaRPr lang="en-US" sz="1440" dirty="0"/>
          </a:p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Вельмизов Александр</a:t>
            </a:r>
            <a:endParaRPr lang="en-US" sz="1440" dirty="0"/>
          </a:p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Пилипенко Анна</a:t>
            </a:r>
            <a:endParaRPr lang="en-US" sz="1440" dirty="0"/>
          </a:p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Прошкина Анна</a:t>
            </a:r>
            <a:endParaRPr lang="en-US" sz="1440" dirty="0"/>
          </a:p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Сметанина Софья</a:t>
            </a:r>
            <a:endParaRPr lang="en-US" sz="1440" dirty="0"/>
          </a:p>
        </p:txBody>
      </p:sp>
      <p:sp>
        <p:nvSpPr>
          <p:cNvPr id="4" name="Shape 2"/>
          <p:cNvSpPr/>
          <p:nvPr/>
        </p:nvSpPr>
        <p:spPr>
          <a:xfrm>
            <a:off x="477715" y="1744199"/>
            <a:ext cx="5020056" cy="0"/>
          </a:xfrm>
          <a:custGeom>
            <a:avLst/>
            <a:gdLst/>
            <a:ahLst/>
            <a:cxnLst/>
            <a:rect l="l" t="t" r="r" b="b"/>
            <a:pathLst>
              <a:path w="5020056" h="0">
                <a:moveTo>
                  <a:pt x="0" y="0"/>
                </a:moveTo>
                <a:lnTo>
                  <a:pt x="5020056" y="0"/>
                </a:lnTo>
              </a:path>
            </a:pathLst>
          </a:custGeom>
          <a:noFill/>
          <a:ln w="18288">
            <a:solidFill>
              <a:srgbClr val="FC8766"/>
            </a:solidFill>
            <a:prstDash val="solid"/>
            <a:headEnd type="none"/>
            <a:tailEnd type="none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6523" y="276832"/>
            <a:ext cx="8825646" cy="1984248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2304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Цель:</a:t>
            </a:r>
            <a:endParaRPr lang="en-US" sz="1440" dirty="0"/>
          </a:p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2304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модели интерпретирующей доказательство теоремы о сумме углов треугольника и теоремы о свойстве внешнего угла треугольника</a:t>
            </a:r>
            <a:endParaRPr lang="en-US" sz="144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087" y="2004587"/>
            <a:ext cx="3541747" cy="2458282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19355"/>
          <a:stretch/>
        </p:blipFill>
        <p:spPr>
          <a:xfrm>
            <a:off x="3936834" y="2286482"/>
            <a:ext cx="4565129" cy="17053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738" y="81673"/>
            <a:ext cx="6020352" cy="128016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288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Теорема о сумме углов треугольника</a:t>
            </a:r>
            <a:endParaRPr lang="en-US" sz="1440" dirty="0"/>
          </a:p>
        </p:txBody>
      </p:sp>
      <p:sp>
        <p:nvSpPr>
          <p:cNvPr id="3" name="Text 1"/>
          <p:cNvSpPr/>
          <p:nvPr/>
        </p:nvSpPr>
        <p:spPr>
          <a:xfrm>
            <a:off x="542738" y="1166246"/>
            <a:ext cx="5486400" cy="896112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872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Сумма углов любого треугольника на евклидовой плоскости равна 180°</a:t>
            </a:r>
            <a:endParaRPr lang="en-US" sz="144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2198946"/>
            <a:ext cx="1882361" cy="250981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299" y="2198946"/>
            <a:ext cx="1929642" cy="2509815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533" y="2198946"/>
            <a:ext cx="1882361" cy="2509815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17" y="2198946"/>
            <a:ext cx="1882361" cy="2509815"/>
          </a:xfrm>
          <a:prstGeom prst="rect">
            <a:avLst/>
          </a:prstGeom>
        </p:spPr>
      </p:pic>
      <p:pic>
        <p:nvPicPr>
          <p:cNvPr id="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926" y="147328"/>
            <a:ext cx="2582956" cy="1915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4515" y="1124219"/>
            <a:ext cx="2428788" cy="16804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7735" y="73547"/>
            <a:ext cx="8585568" cy="128016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288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Теорема о свойстве внешнего угла треугольника</a:t>
            </a:r>
            <a:endParaRPr lang="en-US" sz="1440" dirty="0"/>
          </a:p>
        </p:txBody>
      </p:sp>
      <p:sp>
        <p:nvSpPr>
          <p:cNvPr id="4" name="Text 1"/>
          <p:cNvSpPr/>
          <p:nvPr/>
        </p:nvSpPr>
        <p:spPr>
          <a:xfrm>
            <a:off x="493816" y="1124219"/>
            <a:ext cx="6211364" cy="1252728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872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Внешний угол треугольника равен сумме двух оставшихся углов треугольника, не смежных с этим внешним углом</a:t>
            </a:r>
            <a:endParaRPr lang="en-US" sz="144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824" y="2440364"/>
            <a:ext cx="1830351" cy="2440468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99" y="3015429"/>
            <a:ext cx="2487204" cy="1865403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084" y="2440364"/>
            <a:ext cx="1830351" cy="2440468"/>
          </a:xfrm>
          <a:prstGeom prst="rect">
            <a:avLst/>
          </a:prstGeom>
        </p:spPr>
      </p:pic>
      <p:pic>
        <p:nvPicPr>
          <p:cNvPr id="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35" y="2440364"/>
            <a:ext cx="1830351" cy="24404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7792" y="136587"/>
            <a:ext cx="4404208" cy="265176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296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Клуб байкеров «Ночные волки» к 80-летию Победы в Великой Отечественной войне решил совершить мотокросс памяти по маршруту «Москва - Пенза - Воронеж - Москва». Байкеры начали движение в Москве по трассе М-5 до города Пенза, где совершили поворот на 55° в сторону трассы Пенза-Воронеж. Какой угол образуется между траекториями движения Москва - Пенза и Воронеж - Пенза, если байкеры повернули на 85° в сторону столицы в Воронеже?</a:t>
            </a:r>
            <a:endParaRPr lang="en-US" sz="1440" dirty="0"/>
          </a:p>
        </p:txBody>
      </p:sp>
      <p:sp>
        <p:nvSpPr>
          <p:cNvPr id="3" name="Text 1"/>
          <p:cNvSpPr/>
          <p:nvPr/>
        </p:nvSpPr>
        <p:spPr>
          <a:xfrm>
            <a:off x="4660677" y="136587"/>
            <a:ext cx="4320154" cy="347472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296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Пиратский корабль капитана Флинта «Черная каракатица» бороздил просторы Карибского моря. В квадрате Г-2 ему попался корабль испанского купца. После удачной «охоты» капитан Флинт направил свой экипаж в порт города Г-7, где пираты обменяли награбленное на деньги, воду и провиант. Сменив курс на 104°, «Черная каракатица» отправилась на необитаемый остров И-1. На какой угол капитан Флинт должен был изменить курс, чтобы направить корабль на остров, не заходя в город Г-7, и чтобы между двумя курсами, ведущими на остров, образовался угол в 46°?</a:t>
            </a:r>
            <a:endParaRPr lang="en-US" sz="144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6953817" y="2929798"/>
            <a:ext cx="1819321" cy="242576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042656" y="4068507"/>
            <a:ext cx="2101344" cy="45720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440" b="1" dirty="0">
                <a:solidFill>
                  <a:srgbClr val="FFF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104°</a:t>
            </a:r>
            <a:endParaRPr lang="en-US" sz="1440" dirty="0"/>
          </a:p>
        </p:txBody>
      </p:sp>
      <p:sp>
        <p:nvSpPr>
          <p:cNvPr id="6" name="Text 3"/>
          <p:cNvSpPr/>
          <p:nvPr/>
        </p:nvSpPr>
        <p:spPr>
          <a:xfrm>
            <a:off x="8163606" y="3611307"/>
            <a:ext cx="2101344" cy="45720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440" b="1" dirty="0">
                <a:solidFill>
                  <a:srgbClr val="FFF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46°</a:t>
            </a:r>
            <a:endParaRPr lang="en-US" sz="1440" dirty="0"/>
          </a:p>
        </p:txBody>
      </p:sp>
      <p:sp>
        <p:nvSpPr>
          <p:cNvPr id="7" name="Text 4"/>
          <p:cNvSpPr/>
          <p:nvPr/>
        </p:nvSpPr>
        <p:spPr>
          <a:xfrm>
            <a:off x="5050914" y="4068507"/>
            <a:ext cx="2101344" cy="512064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Ответ: 58°</a:t>
            </a:r>
            <a:endParaRPr lang="en-US" sz="1440" dirty="0"/>
          </a:p>
        </p:txBody>
      </p:sp>
      <p:sp>
        <p:nvSpPr>
          <p:cNvPr id="8" name="Text 5"/>
          <p:cNvSpPr/>
          <p:nvPr/>
        </p:nvSpPr>
        <p:spPr>
          <a:xfrm>
            <a:off x="336215" y="3573132"/>
            <a:ext cx="5486400" cy="512064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728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Ответ: 40°</a:t>
            </a:r>
            <a:endParaRPr lang="en-US" sz="144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58" y="2788347"/>
            <a:ext cx="2367319" cy="2173025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2646986" y="3074063"/>
            <a:ext cx="1660062" cy="998139"/>
          </a:xfrm>
          <a:custGeom>
            <a:avLst/>
            <a:gdLst/>
            <a:ahLst/>
            <a:cxnLst/>
            <a:rect l="l" t="t" r="r" b="b"/>
            <a:pathLst>
              <a:path w="1660062" h="998139">
                <a:moveTo>
                  <a:pt x="0" y="0"/>
                </a:moveTo>
                <a:lnTo>
                  <a:pt x="1660062" y="998139"/>
                </a:lnTo>
              </a:path>
            </a:pathLst>
          </a:custGeom>
          <a:noFill/>
          <a:ln w="18288">
            <a:solidFill>
              <a:srgbClr val="FFFF3A"/>
            </a:solidFill>
            <a:prstDash val="solid"/>
            <a:headEnd type="none"/>
            <a:tailEnd type="none"/>
          </a:ln>
        </p:spPr>
      </p:sp>
      <p:sp>
        <p:nvSpPr>
          <p:cNvPr id="11" name="Shape 7"/>
          <p:cNvSpPr/>
          <p:nvPr/>
        </p:nvSpPr>
        <p:spPr>
          <a:xfrm>
            <a:off x="3012157" y="4049312"/>
            <a:ext cx="1292327" cy="598883"/>
          </a:xfrm>
          <a:custGeom>
            <a:avLst/>
            <a:gdLst/>
            <a:ahLst/>
            <a:cxnLst/>
            <a:rect l="l" t="t" r="r" b="b"/>
            <a:pathLst>
              <a:path w="1292327" h="598883">
                <a:moveTo>
                  <a:pt x="0" y="598883"/>
                </a:moveTo>
                <a:lnTo>
                  <a:pt x="1292327" y="0"/>
                </a:lnTo>
              </a:path>
            </a:pathLst>
          </a:custGeom>
          <a:noFill/>
          <a:ln w="18288">
            <a:solidFill>
              <a:srgbClr val="FFFF3A"/>
            </a:solidFill>
            <a:prstDash val="solid"/>
            <a:headEnd type="none"/>
            <a:tailEnd type="none"/>
          </a:ln>
        </p:spPr>
      </p:sp>
      <p:sp>
        <p:nvSpPr>
          <p:cNvPr id="12" name="Shape 8"/>
          <p:cNvSpPr/>
          <p:nvPr/>
        </p:nvSpPr>
        <p:spPr>
          <a:xfrm>
            <a:off x="2689895" y="3115932"/>
            <a:ext cx="357229" cy="1523475"/>
          </a:xfrm>
          <a:custGeom>
            <a:avLst/>
            <a:gdLst/>
            <a:ahLst/>
            <a:cxnLst/>
            <a:rect l="l" t="t" r="r" b="b"/>
            <a:pathLst>
              <a:path w="357229" h="1523475">
                <a:moveTo>
                  <a:pt x="0" y="0"/>
                </a:moveTo>
                <a:lnTo>
                  <a:pt x="357229" y="1523475"/>
                </a:lnTo>
              </a:path>
            </a:pathLst>
          </a:custGeom>
          <a:noFill/>
          <a:ln w="18288">
            <a:solidFill>
              <a:srgbClr val="FFFF3A"/>
            </a:solidFill>
            <a:prstDash val="solid"/>
            <a:headEnd type="none"/>
            <a:tailEnd type="none"/>
          </a:ln>
        </p:spPr>
      </p:sp>
      <p:sp>
        <p:nvSpPr>
          <p:cNvPr id="13" name="Text 9"/>
          <p:cNvSpPr/>
          <p:nvPr/>
        </p:nvSpPr>
        <p:spPr>
          <a:xfrm>
            <a:off x="2949570" y="4142679"/>
            <a:ext cx="2101344" cy="45720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440" dirty="0">
                <a:solidFill>
                  <a:srgbClr val="FFF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85°</a:t>
            </a:r>
            <a:endParaRPr lang="en-US" sz="1440" dirty="0"/>
          </a:p>
        </p:txBody>
      </p:sp>
      <p:sp>
        <p:nvSpPr>
          <p:cNvPr id="14" name="Text 10"/>
          <p:cNvSpPr/>
          <p:nvPr/>
        </p:nvSpPr>
        <p:spPr>
          <a:xfrm>
            <a:off x="2689895" y="3115932"/>
            <a:ext cx="2101344" cy="457200"/>
          </a:xfrm>
          <a:prstGeom prst="rect">
            <a:avLst/>
          </a:prstGeom>
          <a:noFill/>
          <a:ln/>
        </p:spPr>
        <p:txBody>
          <a:bodyPr wrap="square" lIns="91440" tIns="91440" rIns="91440" bIns="91440" rtlCol="0" anchor="t">
            <a:spAutoFit/>
          </a:bodyPr>
          <a:lstStyle/>
          <a:p>
            <a:pPr indent="0" marL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sz="1440" dirty="0">
                <a:solidFill>
                  <a:srgbClr val="FFF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55°</a:t>
            </a:r>
            <a:endParaRPr lang="en-US" sz="144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2025-02-24T20:02:00Z</dcterms:created>
  <dcterms:modified xsi:type="dcterms:W3CDTF">2025-02-24T20:02:00Z</dcterms:modified>
</cp:coreProperties>
</file>