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ru-RU"/>
              <a:t>Образец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2/25/2025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a:t>Вставка рисунка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2/25/2025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ru-RU"/>
              <a:t>Образец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2/25/2025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2/25/2025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2/25/2025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ru-RU"/>
              <a:t>Образец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2/25/2025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a:t>Вставка рисунка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a:t>Вставка рисунка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a:t>Вставка рисунка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2/25/2025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dirty="0"/>
              <a:t>2/25/2025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41410" y="3073397"/>
            <a:ext cx="4878391" cy="271780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3073397"/>
            <a:ext cx="4875210" cy="271780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2/25/2025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2/25/2025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2/25/2025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EACF5B4-29E1-89E0-200A-DBAF15C5B448}"/>
              </a:ext>
            </a:extLst>
          </p:cNvPr>
          <p:cNvSpPr txBox="1"/>
          <p:nvPr/>
        </p:nvSpPr>
        <p:spPr>
          <a:xfrm>
            <a:off x="2759656" y="531015"/>
            <a:ext cx="3336344" cy="369332"/>
          </a:xfrm>
          <a:prstGeom prst="rect">
            <a:avLst/>
          </a:prstGeom>
          <a:noFill/>
        </p:spPr>
        <p:txBody>
          <a:bodyPr wrap="square" rtlCol="0">
            <a:spAutoFit/>
          </a:bodyPr>
          <a:lstStyle/>
          <a:p>
            <a:pPr algn="l"/>
            <a:r>
              <a:rPr lang="en-US" b="1" dirty="0"/>
              <a:t>Задача 1:</a:t>
            </a:r>
            <a:endParaRPr lang="ru-RU" b="1" dirty="0"/>
          </a:p>
        </p:txBody>
      </p:sp>
      <p:sp>
        <p:nvSpPr>
          <p:cNvPr id="5" name="TextBox 4">
            <a:extLst>
              <a:ext uri="{FF2B5EF4-FFF2-40B4-BE49-F238E27FC236}">
                <a16:creationId xmlns:a16="http://schemas.microsoft.com/office/drawing/2014/main" id="{EFFC1ACD-004F-2A99-0C81-926BDD90AE88}"/>
              </a:ext>
            </a:extLst>
          </p:cNvPr>
          <p:cNvSpPr txBox="1"/>
          <p:nvPr/>
        </p:nvSpPr>
        <p:spPr>
          <a:xfrm>
            <a:off x="2759656" y="1239675"/>
            <a:ext cx="5490865" cy="646331"/>
          </a:xfrm>
          <a:prstGeom prst="rect">
            <a:avLst/>
          </a:prstGeom>
          <a:noFill/>
        </p:spPr>
        <p:txBody>
          <a:bodyPr wrap="square" rtlCol="0">
            <a:spAutoFit/>
          </a:bodyPr>
          <a:lstStyle/>
          <a:p>
            <a:pPr algn="l"/>
            <a:r>
              <a:rPr lang="en-US" dirty="0"/>
              <a:t>Существует ли треугольник со сторонами 10, 5, 16 сантиметров?</a:t>
            </a:r>
            <a:endParaRPr lang="ru-RU" dirty="0"/>
          </a:p>
        </p:txBody>
      </p:sp>
    </p:spTree>
    <p:extLst>
      <p:ext uri="{BB962C8B-B14F-4D97-AF65-F5344CB8AC3E}">
        <p14:creationId xmlns:p14="http://schemas.microsoft.com/office/powerpoint/2010/main" val="1770691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EACF5B4-29E1-89E0-200A-DBAF15C5B448}"/>
              </a:ext>
            </a:extLst>
          </p:cNvPr>
          <p:cNvSpPr txBox="1"/>
          <p:nvPr/>
        </p:nvSpPr>
        <p:spPr>
          <a:xfrm>
            <a:off x="2759656" y="531015"/>
            <a:ext cx="3336344" cy="369332"/>
          </a:xfrm>
          <a:prstGeom prst="rect">
            <a:avLst/>
          </a:prstGeom>
          <a:noFill/>
        </p:spPr>
        <p:txBody>
          <a:bodyPr wrap="square" rtlCol="0">
            <a:spAutoFit/>
          </a:bodyPr>
          <a:lstStyle/>
          <a:p>
            <a:pPr algn="l"/>
            <a:r>
              <a:rPr lang="en-US" b="1" dirty="0"/>
              <a:t>Задача 1:</a:t>
            </a:r>
            <a:endParaRPr lang="ru-RU" b="1" dirty="0"/>
          </a:p>
        </p:txBody>
      </p:sp>
      <p:sp>
        <p:nvSpPr>
          <p:cNvPr id="5" name="TextBox 4">
            <a:extLst>
              <a:ext uri="{FF2B5EF4-FFF2-40B4-BE49-F238E27FC236}">
                <a16:creationId xmlns:a16="http://schemas.microsoft.com/office/drawing/2014/main" id="{EFFC1ACD-004F-2A99-0C81-926BDD90AE88}"/>
              </a:ext>
            </a:extLst>
          </p:cNvPr>
          <p:cNvSpPr txBox="1"/>
          <p:nvPr/>
        </p:nvSpPr>
        <p:spPr>
          <a:xfrm>
            <a:off x="2759656" y="1239675"/>
            <a:ext cx="5490865" cy="646331"/>
          </a:xfrm>
          <a:prstGeom prst="rect">
            <a:avLst/>
          </a:prstGeom>
          <a:noFill/>
        </p:spPr>
        <p:txBody>
          <a:bodyPr wrap="square" rtlCol="0">
            <a:spAutoFit/>
          </a:bodyPr>
          <a:lstStyle/>
          <a:p>
            <a:pPr algn="l"/>
            <a:r>
              <a:rPr lang="en-US" dirty="0"/>
              <a:t>Существует ли треугольник со сторонами 10, 5, 16 сантиметров?</a:t>
            </a:r>
            <a:endParaRPr lang="ru-RU" dirty="0"/>
          </a:p>
        </p:txBody>
      </p:sp>
      <p:sp>
        <p:nvSpPr>
          <p:cNvPr id="2" name="TextBox 1">
            <a:extLst>
              <a:ext uri="{FF2B5EF4-FFF2-40B4-BE49-F238E27FC236}">
                <a16:creationId xmlns:a16="http://schemas.microsoft.com/office/drawing/2014/main" id="{5CBD240A-4DCA-BAB9-555D-C09F4F37CB6E}"/>
              </a:ext>
            </a:extLst>
          </p:cNvPr>
          <p:cNvSpPr txBox="1"/>
          <p:nvPr/>
        </p:nvSpPr>
        <p:spPr>
          <a:xfrm flipH="1">
            <a:off x="2759656" y="2225334"/>
            <a:ext cx="3756423" cy="369332"/>
          </a:xfrm>
          <a:prstGeom prst="rect">
            <a:avLst/>
          </a:prstGeom>
          <a:noFill/>
        </p:spPr>
        <p:txBody>
          <a:bodyPr wrap="square" rtlCol="0">
            <a:spAutoFit/>
          </a:bodyPr>
          <a:lstStyle/>
          <a:p>
            <a:pPr algn="l"/>
            <a:r>
              <a:rPr lang="en-US" b="1" dirty="0"/>
              <a:t>Решение:</a:t>
            </a:r>
            <a:endParaRPr lang="ru-RU" b="1" dirty="0"/>
          </a:p>
        </p:txBody>
      </p:sp>
      <p:sp>
        <p:nvSpPr>
          <p:cNvPr id="3" name="TextBox 2">
            <a:extLst>
              <a:ext uri="{FF2B5EF4-FFF2-40B4-BE49-F238E27FC236}">
                <a16:creationId xmlns:a16="http://schemas.microsoft.com/office/drawing/2014/main" id="{81543431-E201-8552-8670-9383743DAB0F}"/>
              </a:ext>
            </a:extLst>
          </p:cNvPr>
          <p:cNvSpPr txBox="1"/>
          <p:nvPr/>
        </p:nvSpPr>
        <p:spPr>
          <a:xfrm>
            <a:off x="2759656" y="2815655"/>
            <a:ext cx="5712619" cy="1754326"/>
          </a:xfrm>
          <a:prstGeom prst="rect">
            <a:avLst/>
          </a:prstGeom>
          <a:noFill/>
        </p:spPr>
        <p:txBody>
          <a:bodyPr wrap="square" rtlCol="0">
            <a:spAutoFit/>
          </a:bodyPr>
          <a:lstStyle/>
          <a:p>
            <a:pPr algn="l"/>
            <a:r>
              <a:rPr lang="en-US" dirty="0"/>
              <a:t>Не существует, так как сумма двух сторон треугольника должна быть больше длины третьей стороны.</a:t>
            </a:r>
          </a:p>
          <a:p>
            <a:pPr algn="l"/>
            <a:endParaRPr lang="en-US" dirty="0"/>
          </a:p>
          <a:p>
            <a:pPr algn="l"/>
            <a:r>
              <a:rPr lang="en-US" dirty="0"/>
              <a:t>10&lt;16+5</a:t>
            </a:r>
          </a:p>
          <a:p>
            <a:pPr algn="l"/>
            <a:r>
              <a:rPr lang="en-US" dirty="0"/>
              <a:t>5&lt;10+16</a:t>
            </a:r>
          </a:p>
          <a:p>
            <a:pPr algn="l"/>
            <a:r>
              <a:rPr lang="en-US" dirty="0"/>
              <a:t>16&gt;10+5 </a:t>
            </a:r>
            <a:endParaRPr lang="ru-RU" dirty="0"/>
          </a:p>
        </p:txBody>
      </p:sp>
    </p:spTree>
    <p:extLst>
      <p:ext uri="{BB962C8B-B14F-4D97-AF65-F5344CB8AC3E}">
        <p14:creationId xmlns:p14="http://schemas.microsoft.com/office/powerpoint/2010/main" val="2814401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AEA902F-9742-B810-70A9-63D69FF98F2B}"/>
              </a:ext>
            </a:extLst>
          </p:cNvPr>
          <p:cNvSpPr txBox="1"/>
          <p:nvPr/>
        </p:nvSpPr>
        <p:spPr>
          <a:xfrm>
            <a:off x="1818085" y="514350"/>
            <a:ext cx="1828800" cy="369332"/>
          </a:xfrm>
          <a:prstGeom prst="rect">
            <a:avLst/>
          </a:prstGeom>
          <a:noFill/>
        </p:spPr>
        <p:txBody>
          <a:bodyPr wrap="square" rtlCol="0">
            <a:spAutoFit/>
          </a:bodyPr>
          <a:lstStyle/>
          <a:p>
            <a:pPr algn="l"/>
            <a:r>
              <a:rPr lang="en-US" b="1" dirty="0"/>
              <a:t>Задача 2:</a:t>
            </a:r>
            <a:endParaRPr lang="ru-RU" b="1" dirty="0"/>
          </a:p>
        </p:txBody>
      </p:sp>
      <p:sp>
        <p:nvSpPr>
          <p:cNvPr id="7" name="TextBox 6">
            <a:extLst>
              <a:ext uri="{FF2B5EF4-FFF2-40B4-BE49-F238E27FC236}">
                <a16:creationId xmlns:a16="http://schemas.microsoft.com/office/drawing/2014/main" id="{21B17820-12AB-41EF-3C98-A014781B0FC9}"/>
              </a:ext>
            </a:extLst>
          </p:cNvPr>
          <p:cNvSpPr txBox="1"/>
          <p:nvPr/>
        </p:nvSpPr>
        <p:spPr>
          <a:xfrm rot="10800000" flipV="1">
            <a:off x="1300757" y="1770459"/>
            <a:ext cx="9590485" cy="2514600"/>
          </a:xfrm>
          <a:prstGeom prst="rect">
            <a:avLst/>
          </a:prstGeom>
          <a:noFill/>
        </p:spPr>
        <p:txBody>
          <a:bodyPr wrap="square" rtlCol="0">
            <a:spAutoFit/>
          </a:bodyPr>
          <a:lstStyle/>
          <a:p>
            <a:pPr algn="l"/>
            <a:endParaRPr lang="en-US" dirty="0"/>
          </a:p>
        </p:txBody>
      </p:sp>
      <p:sp>
        <p:nvSpPr>
          <p:cNvPr id="2" name="TextBox 1">
            <a:extLst>
              <a:ext uri="{FF2B5EF4-FFF2-40B4-BE49-F238E27FC236}">
                <a16:creationId xmlns:a16="http://schemas.microsoft.com/office/drawing/2014/main" id="{C69A8F22-DC27-B249-462E-6C8D1D667346}"/>
              </a:ext>
            </a:extLst>
          </p:cNvPr>
          <p:cNvSpPr txBox="1"/>
          <p:nvPr/>
        </p:nvSpPr>
        <p:spPr>
          <a:xfrm>
            <a:off x="1818085" y="883682"/>
            <a:ext cx="8151475" cy="1754326"/>
          </a:xfrm>
          <a:prstGeom prst="rect">
            <a:avLst/>
          </a:prstGeom>
          <a:noFill/>
        </p:spPr>
        <p:txBody>
          <a:bodyPr wrap="square" rtlCol="0">
            <a:spAutoFit/>
          </a:bodyPr>
          <a:lstStyle/>
          <a:p>
            <a:pPr algn="l"/>
            <a:r>
              <a:rPr lang="en-US" dirty="0"/>
              <a:t>Мужчина строит квадратный дом.  В этом доме все стены равны и имеют длину 20 метров. После постройки самого дома, он хочет возвести крышу. У него есть только 2 балки длинной 10 и 5 метров соответственно. Сможет ли он сделать каркас крыши из этих балок?
Объясните, почему да или нет?
Какой длины нужно взять балки чтобы получилась хоть какая-то крыша?</a:t>
            </a:r>
            <a:endParaRPr lang="ru-RU" dirty="0"/>
          </a:p>
        </p:txBody>
      </p:sp>
    </p:spTree>
    <p:extLst>
      <p:ext uri="{BB962C8B-B14F-4D97-AF65-F5344CB8AC3E}">
        <p14:creationId xmlns:p14="http://schemas.microsoft.com/office/powerpoint/2010/main" val="4280205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AEA902F-9742-B810-70A9-63D69FF98F2B}"/>
              </a:ext>
            </a:extLst>
          </p:cNvPr>
          <p:cNvSpPr txBox="1"/>
          <p:nvPr/>
        </p:nvSpPr>
        <p:spPr>
          <a:xfrm>
            <a:off x="1818085" y="514350"/>
            <a:ext cx="1828800" cy="369332"/>
          </a:xfrm>
          <a:prstGeom prst="rect">
            <a:avLst/>
          </a:prstGeom>
          <a:noFill/>
        </p:spPr>
        <p:txBody>
          <a:bodyPr wrap="square" rtlCol="0">
            <a:spAutoFit/>
          </a:bodyPr>
          <a:lstStyle/>
          <a:p>
            <a:pPr algn="l"/>
            <a:r>
              <a:rPr lang="en-US" b="1" dirty="0"/>
              <a:t>Задача 2:</a:t>
            </a:r>
            <a:endParaRPr lang="ru-RU" b="1" dirty="0"/>
          </a:p>
        </p:txBody>
      </p:sp>
      <p:sp>
        <p:nvSpPr>
          <p:cNvPr id="7" name="TextBox 6">
            <a:extLst>
              <a:ext uri="{FF2B5EF4-FFF2-40B4-BE49-F238E27FC236}">
                <a16:creationId xmlns:a16="http://schemas.microsoft.com/office/drawing/2014/main" id="{21B17820-12AB-41EF-3C98-A014781B0FC9}"/>
              </a:ext>
            </a:extLst>
          </p:cNvPr>
          <p:cNvSpPr txBox="1"/>
          <p:nvPr/>
        </p:nvSpPr>
        <p:spPr>
          <a:xfrm rot="10800000" flipV="1">
            <a:off x="1300757" y="1770459"/>
            <a:ext cx="9590485" cy="2514600"/>
          </a:xfrm>
          <a:prstGeom prst="rect">
            <a:avLst/>
          </a:prstGeom>
          <a:noFill/>
        </p:spPr>
        <p:txBody>
          <a:bodyPr wrap="square" rtlCol="0">
            <a:spAutoFit/>
          </a:bodyPr>
          <a:lstStyle/>
          <a:p>
            <a:pPr algn="l"/>
            <a:endParaRPr lang="en-US" dirty="0"/>
          </a:p>
        </p:txBody>
      </p:sp>
      <p:sp>
        <p:nvSpPr>
          <p:cNvPr id="2" name="TextBox 1">
            <a:extLst>
              <a:ext uri="{FF2B5EF4-FFF2-40B4-BE49-F238E27FC236}">
                <a16:creationId xmlns:a16="http://schemas.microsoft.com/office/drawing/2014/main" id="{C69A8F22-DC27-B249-462E-6C8D1D667346}"/>
              </a:ext>
            </a:extLst>
          </p:cNvPr>
          <p:cNvSpPr txBox="1"/>
          <p:nvPr/>
        </p:nvSpPr>
        <p:spPr>
          <a:xfrm>
            <a:off x="1818085" y="883682"/>
            <a:ext cx="8151475" cy="1754326"/>
          </a:xfrm>
          <a:prstGeom prst="rect">
            <a:avLst/>
          </a:prstGeom>
          <a:noFill/>
        </p:spPr>
        <p:txBody>
          <a:bodyPr wrap="square" rtlCol="0">
            <a:spAutoFit/>
          </a:bodyPr>
          <a:lstStyle/>
          <a:p>
            <a:pPr algn="l"/>
            <a:r>
              <a:rPr lang="en-US" dirty="0"/>
              <a:t>Мужчина строит квадратный дом.  В этом доме все стены равны и имеют длину 20 метров. После постройки самого дома, он хочет возвести крышу. У него есть только 2 балки длинной 10 и 5 метров соответственно. Сможет ли он сделать каркас крыши из этих балок?
Объясните, почему да или нет?
Какой длины нужно взять балки чтобы получилась хоть какая-то крыша?</a:t>
            </a:r>
            <a:endParaRPr lang="ru-RU" dirty="0"/>
          </a:p>
        </p:txBody>
      </p:sp>
      <p:sp>
        <p:nvSpPr>
          <p:cNvPr id="3" name="TextBox 2">
            <a:extLst>
              <a:ext uri="{FF2B5EF4-FFF2-40B4-BE49-F238E27FC236}">
                <a16:creationId xmlns:a16="http://schemas.microsoft.com/office/drawing/2014/main" id="{4A1C0668-0473-27DB-85D0-73D2A5B13D08}"/>
              </a:ext>
            </a:extLst>
          </p:cNvPr>
          <p:cNvSpPr txBox="1"/>
          <p:nvPr/>
        </p:nvSpPr>
        <p:spPr>
          <a:xfrm>
            <a:off x="1818085" y="2907535"/>
            <a:ext cx="1378744" cy="369332"/>
          </a:xfrm>
          <a:prstGeom prst="rect">
            <a:avLst/>
          </a:prstGeom>
          <a:noFill/>
        </p:spPr>
        <p:txBody>
          <a:bodyPr wrap="square" rtlCol="0">
            <a:spAutoFit/>
          </a:bodyPr>
          <a:lstStyle/>
          <a:p>
            <a:pPr algn="l"/>
            <a:r>
              <a:rPr lang="en-US" b="1" dirty="0"/>
              <a:t>Решение:</a:t>
            </a:r>
            <a:endParaRPr lang="ru-RU" b="1" dirty="0"/>
          </a:p>
        </p:txBody>
      </p:sp>
      <p:sp>
        <p:nvSpPr>
          <p:cNvPr id="5" name="TextBox 4">
            <a:extLst>
              <a:ext uri="{FF2B5EF4-FFF2-40B4-BE49-F238E27FC236}">
                <a16:creationId xmlns:a16="http://schemas.microsoft.com/office/drawing/2014/main" id="{F3710206-548E-8A22-80D0-E73B446A5440}"/>
              </a:ext>
            </a:extLst>
          </p:cNvPr>
          <p:cNvSpPr txBox="1"/>
          <p:nvPr/>
        </p:nvSpPr>
        <p:spPr>
          <a:xfrm>
            <a:off x="1818085" y="3276867"/>
            <a:ext cx="6411515" cy="3416320"/>
          </a:xfrm>
          <a:prstGeom prst="rect">
            <a:avLst/>
          </a:prstGeom>
          <a:noFill/>
        </p:spPr>
        <p:txBody>
          <a:bodyPr wrap="square" rtlCol="0">
            <a:spAutoFit/>
          </a:bodyPr>
          <a:lstStyle/>
          <a:p>
            <a:pPr algn="l"/>
            <a:r>
              <a:rPr lang="en-US" dirty="0"/>
              <a:t>1) Нет, он не сможет сделать каркас крыши только из этих балок, образуя треугольник. Для образования треугольника (а треугольник — необходимая фигура для устойчивости крыши) сумма длин любых двух сторон должна быть больше длины третьей стороны. В данном случае: 10 + 5 = 15, что меньше, чем любая возможная длина стропил на 20-метровой стороне дома. Для создания устойчивой треугольной конструкции ему потребуются более длинные балки.
2) Нужно чтобы сумма длин двух других балок была больше чем 20 метров. Поэтому можно взять балки длиной 16 и 8 метров</a:t>
            </a:r>
            <a:endParaRPr lang="ru-RU" dirty="0"/>
          </a:p>
        </p:txBody>
      </p:sp>
    </p:spTree>
    <p:extLst>
      <p:ext uri="{BB962C8B-B14F-4D97-AF65-F5344CB8AC3E}">
        <p14:creationId xmlns:p14="http://schemas.microsoft.com/office/powerpoint/2010/main" val="4158126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9C2A05-F0F9-D7C9-9773-1A20EC6CA727}"/>
              </a:ext>
            </a:extLst>
          </p:cNvPr>
          <p:cNvSpPr>
            <a:spLocks noGrp="1"/>
          </p:cNvSpPr>
          <p:nvPr>
            <p:ph type="title"/>
          </p:nvPr>
        </p:nvSpPr>
        <p:spPr/>
        <p:txBody>
          <a:bodyPr>
            <a:normAutofit/>
          </a:bodyPr>
          <a:lstStyle/>
          <a:p>
            <a:pPr algn="ctr"/>
            <a:r>
              <a:rPr lang="en-US" sz="4400" b="1" dirty="0"/>
              <a:t>Макет</a:t>
            </a:r>
            <a:endParaRPr lang="ru-RU" sz="4400" b="1" dirty="0"/>
          </a:p>
        </p:txBody>
      </p:sp>
      <p:pic>
        <p:nvPicPr>
          <p:cNvPr id="4" name="Рисунок 3">
            <a:extLst>
              <a:ext uri="{FF2B5EF4-FFF2-40B4-BE49-F238E27FC236}">
                <a16:creationId xmlns:a16="http://schemas.microsoft.com/office/drawing/2014/main" id="{FD97EFEF-24C8-2D44-503E-CA0527F621E6}"/>
              </a:ext>
            </a:extLst>
          </p:cNvPr>
          <p:cNvPicPr>
            <a:picLocks noChangeAspect="1"/>
          </p:cNvPicPr>
          <p:nvPr/>
        </p:nvPicPr>
        <p:blipFill>
          <a:blip r:embed="rId2"/>
          <a:stretch>
            <a:fillRect/>
          </a:stretch>
        </p:blipFill>
        <p:spPr>
          <a:xfrm>
            <a:off x="3119635" y="1920477"/>
            <a:ext cx="7649568" cy="4071909"/>
          </a:xfrm>
          <a:prstGeom prst="rect">
            <a:avLst/>
          </a:prstGeom>
        </p:spPr>
      </p:pic>
    </p:spTree>
    <p:extLst>
      <p:ext uri="{BB962C8B-B14F-4D97-AF65-F5344CB8AC3E}">
        <p14:creationId xmlns:p14="http://schemas.microsoft.com/office/powerpoint/2010/main" val="6032402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Контур">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Широкоэкранный</PresentationFormat>
  <Slides>5</Slides>
  <Notes>0</Notes>
  <HiddenSlides>0</HiddenSlide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Контур</vt:lpstr>
      <vt:lpstr>Презентация PowerPoint</vt:lpstr>
      <vt:lpstr>Презентация PowerPoint</vt:lpstr>
      <vt:lpstr>Презентация PowerPoint</vt:lpstr>
      <vt:lpstr>Презентация PowerPoint</vt:lpstr>
      <vt:lpstr>Макет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kirillloshilin@gmail.com</dc:creator>
  <cp:lastModifiedBy>kirillloshilin@gmail.com</cp:lastModifiedBy>
  <cp:revision>5</cp:revision>
  <dcterms:created xsi:type="dcterms:W3CDTF">2025-02-25T06:24:51Z</dcterms:created>
  <dcterms:modified xsi:type="dcterms:W3CDTF">2025-02-25T10:05:10Z</dcterms:modified>
</cp:coreProperties>
</file>