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8F8"/>
    <a:srgbClr val="FFFFFF"/>
    <a:srgbClr val="FFCC00"/>
    <a:srgbClr val="8968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0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0D141-408A-40F7-A60B-3E6FF3543F23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1BCFF-8FBD-4C16-91E1-7213C82ADC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4644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0D141-408A-40F7-A60B-3E6FF3543F23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1BCFF-8FBD-4C16-91E1-7213C82ADC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8239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0D141-408A-40F7-A60B-3E6FF3543F23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1BCFF-8FBD-4C16-91E1-7213C82ADC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4327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0D141-408A-40F7-A60B-3E6FF3543F23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1BCFF-8FBD-4C16-91E1-7213C82ADC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247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0D141-408A-40F7-A60B-3E6FF3543F23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1BCFF-8FBD-4C16-91E1-7213C82ADC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6384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0D141-408A-40F7-A60B-3E6FF3543F23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1BCFF-8FBD-4C16-91E1-7213C82ADC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4166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0D141-408A-40F7-A60B-3E6FF3543F23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1BCFF-8FBD-4C16-91E1-7213C82ADC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5681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0D141-408A-40F7-A60B-3E6FF3543F23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1BCFF-8FBD-4C16-91E1-7213C82ADC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96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0D141-408A-40F7-A60B-3E6FF3543F23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1BCFF-8FBD-4C16-91E1-7213C82ADC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7097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0D141-408A-40F7-A60B-3E6FF3543F23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1BCFF-8FBD-4C16-91E1-7213C82ADC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8221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0D141-408A-40F7-A60B-3E6FF3543F23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1BCFF-8FBD-4C16-91E1-7213C82ADC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2377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D0D141-408A-40F7-A60B-3E6FF3543F23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1BCFF-8FBD-4C16-91E1-7213C82ADC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5100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98F4B0-4FE1-46C5-AF62-BB92C7C7A9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A056674-E3F3-4F69-88A3-1A99B338EBC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Научный фон с лабораторным оборудованием">
            <a:extLst>
              <a:ext uri="{FF2B5EF4-FFF2-40B4-BE49-F238E27FC236}">
                <a16:creationId xmlns:a16="http://schemas.microsoft.com/office/drawing/2014/main" id="{3E592B96-A016-473C-870C-ABC1AC29DCF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7" r="8970" b="117"/>
          <a:stretch/>
        </p:blipFill>
        <p:spPr bwMode="auto">
          <a:xfrm>
            <a:off x="0" y="-22655"/>
            <a:ext cx="9144000" cy="6860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B017EEE1-F113-4852-9736-B44A9062351C}"/>
              </a:ext>
            </a:extLst>
          </p:cNvPr>
          <p:cNvSpPr/>
          <p:nvPr/>
        </p:nvSpPr>
        <p:spPr>
          <a:xfrm>
            <a:off x="198782" y="205672"/>
            <a:ext cx="477962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 городской открытый математический практико-ориентированный </a:t>
            </a:r>
            <a:endParaRPr lang="en-US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конкурс-игра </a:t>
            </a:r>
            <a:endParaRPr lang="en-US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«Приключения Архимеда», </a:t>
            </a:r>
            <a:endParaRPr lang="en-US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посвященного Десятилетию науки и технологий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0B28AB2-ECFB-4383-B436-DE03CB87E0B9}"/>
              </a:ext>
            </a:extLst>
          </p:cNvPr>
          <p:cNvSpPr/>
          <p:nvPr/>
        </p:nvSpPr>
        <p:spPr>
          <a:xfrm>
            <a:off x="483704" y="3255962"/>
            <a:ext cx="557238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«Геометрия и оптика»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CAD8CB02-93EB-44AC-BB8F-7E7BAAC92854}"/>
              </a:ext>
            </a:extLst>
          </p:cNvPr>
          <p:cNvSpPr/>
          <p:nvPr/>
        </p:nvSpPr>
        <p:spPr>
          <a:xfrm>
            <a:off x="442515" y="2458629"/>
            <a:ext cx="557238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реальной модели к основным теоремам и задачам по геометрии 7 класса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7C4567EE-45B5-4964-BA38-46F2F8B6F222}"/>
              </a:ext>
            </a:extLst>
          </p:cNvPr>
          <p:cNvSpPr/>
          <p:nvPr/>
        </p:nvSpPr>
        <p:spPr>
          <a:xfrm>
            <a:off x="-1000389" y="6086350"/>
            <a:ext cx="55723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МБОУ СОШ № 78 г. Пензы</a:t>
            </a:r>
          </a:p>
        </p:txBody>
      </p:sp>
    </p:spTree>
    <p:extLst>
      <p:ext uri="{BB962C8B-B14F-4D97-AF65-F5344CB8AC3E}">
        <p14:creationId xmlns:p14="http://schemas.microsoft.com/office/powerpoint/2010/main" val="2074197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ый треугольник 4">
            <a:extLst>
              <a:ext uri="{FF2B5EF4-FFF2-40B4-BE49-F238E27FC236}">
                <a16:creationId xmlns:a16="http://schemas.microsoft.com/office/drawing/2014/main" id="{CAA69C57-9BD7-49FF-8D3C-FE471AC546B3}"/>
              </a:ext>
            </a:extLst>
          </p:cNvPr>
          <p:cNvSpPr/>
          <p:nvPr/>
        </p:nvSpPr>
        <p:spPr>
          <a:xfrm flipH="1">
            <a:off x="2345634" y="3346200"/>
            <a:ext cx="6798365" cy="3511800"/>
          </a:xfrm>
          <a:prstGeom prst="rtTriangle">
            <a:avLst/>
          </a:prstGeom>
          <a:solidFill>
            <a:srgbClr val="8968D9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BA30691-994E-4DBB-A503-56C9DF4D1C41}"/>
              </a:ext>
            </a:extLst>
          </p:cNvPr>
          <p:cNvSpPr/>
          <p:nvPr/>
        </p:nvSpPr>
        <p:spPr>
          <a:xfrm>
            <a:off x="1933163" y="905876"/>
            <a:ext cx="6798365" cy="1815882"/>
          </a:xfrm>
          <a:prstGeom prst="rect">
            <a:avLst/>
          </a:prstGeom>
          <a:ln w="28575">
            <a:solidFill>
              <a:srgbClr val="FFCC0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Идея: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определений и свойств вертикальных и смежных углов, а также свойств параллельных прямых при преломления луча в призме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2B1A8BD7-DBB3-4F95-A92B-F30454D9DC98}"/>
              </a:ext>
            </a:extLst>
          </p:cNvPr>
          <p:cNvSpPr/>
          <p:nvPr/>
        </p:nvSpPr>
        <p:spPr>
          <a:xfrm>
            <a:off x="404191" y="3255585"/>
            <a:ext cx="6990521" cy="954107"/>
          </a:xfrm>
          <a:prstGeom prst="rect">
            <a:avLst/>
          </a:prstGeom>
          <a:ln w="28575">
            <a:solidFill>
              <a:srgbClr val="FFCC0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Необходимое оборудование: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призма (трапеция), источник луча (лазерная указка)</a:t>
            </a:r>
          </a:p>
        </p:txBody>
      </p:sp>
      <p:sp>
        <p:nvSpPr>
          <p:cNvPr id="4" name="Прямоугольный треугольник 3">
            <a:extLst>
              <a:ext uri="{FF2B5EF4-FFF2-40B4-BE49-F238E27FC236}">
                <a16:creationId xmlns:a16="http://schemas.microsoft.com/office/drawing/2014/main" id="{38EB4960-9D11-41CA-AF3F-F6206FAE3586}"/>
              </a:ext>
            </a:extLst>
          </p:cNvPr>
          <p:cNvSpPr/>
          <p:nvPr/>
        </p:nvSpPr>
        <p:spPr>
          <a:xfrm>
            <a:off x="0" y="4121426"/>
            <a:ext cx="4465983" cy="2736574"/>
          </a:xfrm>
          <a:prstGeom prst="rtTriangle">
            <a:avLst/>
          </a:prstGeom>
          <a:solidFill>
            <a:srgbClr val="8968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Picture background">
            <a:extLst>
              <a:ext uri="{FF2B5EF4-FFF2-40B4-BE49-F238E27FC236}">
                <a16:creationId xmlns:a16="http://schemas.microsoft.com/office/drawing/2014/main" id="{54AA969B-8A64-4703-85E5-5A9C0D884A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430" y="1322464"/>
            <a:ext cx="1785733" cy="1785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ый треугольник 6">
            <a:extLst>
              <a:ext uri="{FF2B5EF4-FFF2-40B4-BE49-F238E27FC236}">
                <a16:creationId xmlns:a16="http://schemas.microsoft.com/office/drawing/2014/main" id="{F16BAE10-7142-4B0A-B4F0-3D6F734497F0}"/>
              </a:ext>
            </a:extLst>
          </p:cNvPr>
          <p:cNvSpPr/>
          <p:nvPr/>
        </p:nvSpPr>
        <p:spPr>
          <a:xfrm flipV="1">
            <a:off x="-2" y="0"/>
            <a:ext cx="9143999" cy="1463135"/>
          </a:xfrm>
          <a:prstGeom prst="rtTriangle">
            <a:avLst/>
          </a:prstGeom>
          <a:solidFill>
            <a:srgbClr val="8968D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3204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BA30691-994E-4DBB-A503-56C9DF4D1C41}"/>
              </a:ext>
            </a:extLst>
          </p:cNvPr>
          <p:cNvSpPr/>
          <p:nvPr/>
        </p:nvSpPr>
        <p:spPr>
          <a:xfrm>
            <a:off x="985669" y="296734"/>
            <a:ext cx="7994298" cy="1692771"/>
          </a:xfrm>
          <a:prstGeom prst="rect">
            <a:avLst/>
          </a:prstGeom>
          <a:ln w="28575">
            <a:solidFill>
              <a:srgbClr val="8968D9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Задача: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найти угол падения и преломления. Входящий луч образует с верхним основанием трапеции угол 37 градусов, а угол преломления в призме равен 28 градусов.</a:t>
            </a:r>
          </a:p>
        </p:txBody>
      </p:sp>
      <p:grpSp>
        <p:nvGrpSpPr>
          <p:cNvPr id="24" name="Группа 23">
            <a:extLst>
              <a:ext uri="{FF2B5EF4-FFF2-40B4-BE49-F238E27FC236}">
                <a16:creationId xmlns:a16="http://schemas.microsoft.com/office/drawing/2014/main" id="{8AD0D1A4-E403-48A9-8A5E-6A82B9B07D5B}"/>
              </a:ext>
            </a:extLst>
          </p:cNvPr>
          <p:cNvGrpSpPr/>
          <p:nvPr/>
        </p:nvGrpSpPr>
        <p:grpSpPr>
          <a:xfrm>
            <a:off x="3114276" y="2092112"/>
            <a:ext cx="4094908" cy="4121426"/>
            <a:chOff x="2650450" y="1855304"/>
            <a:chExt cx="4094908" cy="4121426"/>
          </a:xfrm>
        </p:grpSpPr>
        <p:sp>
          <p:nvSpPr>
            <p:cNvPr id="4" name="Трапеция 3">
              <a:extLst>
                <a:ext uri="{FF2B5EF4-FFF2-40B4-BE49-F238E27FC236}">
                  <a16:creationId xmlns:a16="http://schemas.microsoft.com/office/drawing/2014/main" id="{E113A364-FC2D-4068-9CD2-F7CAB8374E44}"/>
                </a:ext>
              </a:extLst>
            </p:cNvPr>
            <p:cNvSpPr/>
            <p:nvPr/>
          </p:nvSpPr>
          <p:spPr>
            <a:xfrm>
              <a:off x="2650450" y="3011556"/>
              <a:ext cx="4094908" cy="2133600"/>
            </a:xfrm>
            <a:prstGeom prst="trapezoid">
              <a:avLst/>
            </a:prstGeom>
            <a:solidFill>
              <a:srgbClr val="8968D9">
                <a:alpha val="50196"/>
              </a:srgbClr>
            </a:solidFill>
            <a:ln w="38100">
              <a:solidFill>
                <a:srgbClr val="8968D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cxnSp>
          <p:nvCxnSpPr>
            <p:cNvPr id="6" name="Прямая соединительная линия 5">
              <a:extLst>
                <a:ext uri="{FF2B5EF4-FFF2-40B4-BE49-F238E27FC236}">
                  <a16:creationId xmlns:a16="http://schemas.microsoft.com/office/drawing/2014/main" id="{C10D9EC4-6E7B-4C61-8BCB-48C2822395A6}"/>
                </a:ext>
              </a:extLst>
            </p:cNvPr>
            <p:cNvCxnSpPr>
              <a:cxnSpLocks/>
            </p:cNvCxnSpPr>
            <p:nvPr/>
          </p:nvCxnSpPr>
          <p:spPr>
            <a:xfrm>
              <a:off x="4147932" y="1855304"/>
              <a:ext cx="0" cy="261067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>
              <a:extLst>
                <a:ext uri="{FF2B5EF4-FFF2-40B4-BE49-F238E27FC236}">
                  <a16:creationId xmlns:a16="http://schemas.microsoft.com/office/drawing/2014/main" id="{1FCBD140-425B-4A24-9F4E-686BD066848B}"/>
                </a:ext>
              </a:extLst>
            </p:cNvPr>
            <p:cNvCxnSpPr>
              <a:cxnSpLocks/>
            </p:cNvCxnSpPr>
            <p:nvPr/>
          </p:nvCxnSpPr>
          <p:spPr>
            <a:xfrm>
              <a:off x="5373757" y="3011556"/>
              <a:ext cx="0" cy="275976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>
              <a:extLst>
                <a:ext uri="{FF2B5EF4-FFF2-40B4-BE49-F238E27FC236}">
                  <a16:creationId xmlns:a16="http://schemas.microsoft.com/office/drawing/2014/main" id="{4AE9A648-A53D-4577-B643-AB3B5F9DBB1D}"/>
                </a:ext>
              </a:extLst>
            </p:cNvPr>
            <p:cNvCxnSpPr>
              <a:cxnSpLocks/>
            </p:cNvCxnSpPr>
            <p:nvPr/>
          </p:nvCxnSpPr>
          <p:spPr>
            <a:xfrm>
              <a:off x="2759774" y="2186609"/>
              <a:ext cx="1414662" cy="824947"/>
            </a:xfrm>
            <a:prstGeom prst="line">
              <a:avLst/>
            </a:prstGeom>
            <a:ln w="57150">
              <a:solidFill>
                <a:srgbClr val="FF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>
              <a:extLst>
                <a:ext uri="{FF2B5EF4-FFF2-40B4-BE49-F238E27FC236}">
                  <a16:creationId xmlns:a16="http://schemas.microsoft.com/office/drawing/2014/main" id="{302FC6B4-644A-4AD1-BA08-92043A27EB25}"/>
                </a:ext>
              </a:extLst>
            </p:cNvPr>
            <p:cNvCxnSpPr>
              <a:cxnSpLocks/>
            </p:cNvCxnSpPr>
            <p:nvPr/>
          </p:nvCxnSpPr>
          <p:spPr>
            <a:xfrm>
              <a:off x="4167811" y="3011556"/>
              <a:ext cx="1205945" cy="2133600"/>
            </a:xfrm>
            <a:prstGeom prst="line">
              <a:avLst/>
            </a:prstGeom>
            <a:ln w="57150">
              <a:solidFill>
                <a:srgbClr val="FF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>
              <a:extLst>
                <a:ext uri="{FF2B5EF4-FFF2-40B4-BE49-F238E27FC236}">
                  <a16:creationId xmlns:a16="http://schemas.microsoft.com/office/drawing/2014/main" id="{9DD1C42A-E54F-4701-8377-6C9507FB5B82}"/>
                </a:ext>
              </a:extLst>
            </p:cNvPr>
            <p:cNvCxnSpPr>
              <a:cxnSpLocks/>
            </p:cNvCxnSpPr>
            <p:nvPr/>
          </p:nvCxnSpPr>
          <p:spPr>
            <a:xfrm>
              <a:off x="5373756" y="5151781"/>
              <a:ext cx="1371602" cy="824949"/>
            </a:xfrm>
            <a:prstGeom prst="line">
              <a:avLst/>
            </a:prstGeom>
            <a:ln w="57150">
              <a:solidFill>
                <a:srgbClr val="FF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2B3AA5D7-721F-48F6-B336-7FC67F378873}"/>
              </a:ext>
            </a:extLst>
          </p:cNvPr>
          <p:cNvSpPr/>
          <p:nvPr/>
        </p:nvSpPr>
        <p:spPr>
          <a:xfrm>
            <a:off x="0" y="-71155"/>
            <a:ext cx="755373" cy="6858000"/>
          </a:xfrm>
          <a:prstGeom prst="rect">
            <a:avLst/>
          </a:prstGeom>
          <a:solidFill>
            <a:srgbClr val="8968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</p:spTree>
    <p:extLst>
      <p:ext uri="{BB962C8B-B14F-4D97-AF65-F5344CB8AC3E}">
        <p14:creationId xmlns:p14="http://schemas.microsoft.com/office/powerpoint/2010/main" val="2016903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7F45E5AE-E557-4726-8A74-F7ED449CD0EA}"/>
              </a:ext>
            </a:extLst>
          </p:cNvPr>
          <p:cNvSpPr/>
          <p:nvPr/>
        </p:nvSpPr>
        <p:spPr>
          <a:xfrm>
            <a:off x="108404" y="3077971"/>
            <a:ext cx="8883196" cy="3693319"/>
          </a:xfrm>
          <a:prstGeom prst="rect">
            <a:avLst/>
          </a:prstGeom>
          <a:solidFill>
            <a:schemeClr val="bg1"/>
          </a:solidFill>
          <a:ln w="38100">
            <a:solidFill>
              <a:srgbClr val="FFCC0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Решение: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Проведем нормали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(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прямые, перпендикулярные основаниям трапеции). Обе прямые перпендикулярны к параллельным прямым (основаниям трапеции), следовательно, они параллельны.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Угол 1 и 3 образую вместе прямой угол.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90 – 37 = 53°.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Продлим входящий луч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пересечения с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Углы 1 и 5 – вертикальные, значит, равны.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37°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Углы 5, 6 и 2 образуют прямой угол. Следовательно,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90 – 37 – 28 = 25°.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Углы 2 и 7 – накрест лежащие.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28°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Продлим выходящий луч до прямой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Углы 6 и 8 – накрест лежащие, следовательно,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25°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Углы 8, 7, 9 и 10 образуют развернутый угол.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180 – 25 – 28 – 90 = 37°.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Угол 4 и 10 образуют прямой угол.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90 – 37 = 53°.</a:t>
            </a:r>
          </a:p>
        </p:txBody>
      </p:sp>
      <p:sp>
        <p:nvSpPr>
          <p:cNvPr id="25" name="Прямоугольный треугольник 24">
            <a:extLst>
              <a:ext uri="{FF2B5EF4-FFF2-40B4-BE49-F238E27FC236}">
                <a16:creationId xmlns:a16="http://schemas.microsoft.com/office/drawing/2014/main" id="{C1B27C2F-399B-4A9B-B441-755C1544E9B2}"/>
              </a:ext>
            </a:extLst>
          </p:cNvPr>
          <p:cNvSpPr/>
          <p:nvPr/>
        </p:nvSpPr>
        <p:spPr>
          <a:xfrm flipV="1">
            <a:off x="-13245" y="-1"/>
            <a:ext cx="5447330" cy="2432676"/>
          </a:xfrm>
          <a:prstGeom prst="rtTriangle">
            <a:avLst/>
          </a:prstGeom>
          <a:solidFill>
            <a:srgbClr val="8968D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4" name="Группа 23">
            <a:extLst>
              <a:ext uri="{FF2B5EF4-FFF2-40B4-BE49-F238E27FC236}">
                <a16:creationId xmlns:a16="http://schemas.microsoft.com/office/drawing/2014/main" id="{8AD0D1A4-E403-48A9-8A5E-6A82B9B07D5B}"/>
              </a:ext>
            </a:extLst>
          </p:cNvPr>
          <p:cNvGrpSpPr/>
          <p:nvPr/>
        </p:nvGrpSpPr>
        <p:grpSpPr>
          <a:xfrm>
            <a:off x="4118579" y="368896"/>
            <a:ext cx="3170786" cy="2998174"/>
            <a:chOff x="2650450" y="2186609"/>
            <a:chExt cx="4094908" cy="3790121"/>
          </a:xfrm>
        </p:grpSpPr>
        <p:sp>
          <p:nvSpPr>
            <p:cNvPr id="4" name="Трапеция 3">
              <a:extLst>
                <a:ext uri="{FF2B5EF4-FFF2-40B4-BE49-F238E27FC236}">
                  <a16:creationId xmlns:a16="http://schemas.microsoft.com/office/drawing/2014/main" id="{E113A364-FC2D-4068-9CD2-F7CAB8374E44}"/>
                </a:ext>
              </a:extLst>
            </p:cNvPr>
            <p:cNvSpPr/>
            <p:nvPr/>
          </p:nvSpPr>
          <p:spPr>
            <a:xfrm>
              <a:off x="2650450" y="3011556"/>
              <a:ext cx="4094908" cy="2133600"/>
            </a:xfrm>
            <a:prstGeom prst="trapezoid">
              <a:avLst/>
            </a:prstGeom>
            <a:solidFill>
              <a:srgbClr val="8968D9">
                <a:alpha val="50196"/>
              </a:srgbClr>
            </a:solidFill>
            <a:ln w="38100">
              <a:solidFill>
                <a:srgbClr val="8968D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cxnSp>
          <p:nvCxnSpPr>
            <p:cNvPr id="6" name="Прямая соединительная линия 5">
              <a:extLst>
                <a:ext uri="{FF2B5EF4-FFF2-40B4-BE49-F238E27FC236}">
                  <a16:creationId xmlns:a16="http://schemas.microsoft.com/office/drawing/2014/main" id="{C10D9EC4-6E7B-4C61-8BCB-48C2822395A6}"/>
                </a:ext>
              </a:extLst>
            </p:cNvPr>
            <p:cNvCxnSpPr>
              <a:cxnSpLocks/>
            </p:cNvCxnSpPr>
            <p:nvPr/>
          </p:nvCxnSpPr>
          <p:spPr>
            <a:xfrm>
              <a:off x="4140223" y="2186609"/>
              <a:ext cx="7709" cy="227937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>
              <a:extLst>
                <a:ext uri="{FF2B5EF4-FFF2-40B4-BE49-F238E27FC236}">
                  <a16:creationId xmlns:a16="http://schemas.microsoft.com/office/drawing/2014/main" id="{1FCBD140-425B-4A24-9F4E-686BD066848B}"/>
                </a:ext>
              </a:extLst>
            </p:cNvPr>
            <p:cNvCxnSpPr>
              <a:cxnSpLocks/>
            </p:cNvCxnSpPr>
            <p:nvPr/>
          </p:nvCxnSpPr>
          <p:spPr>
            <a:xfrm>
              <a:off x="5373757" y="3011556"/>
              <a:ext cx="0" cy="275976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>
              <a:extLst>
                <a:ext uri="{FF2B5EF4-FFF2-40B4-BE49-F238E27FC236}">
                  <a16:creationId xmlns:a16="http://schemas.microsoft.com/office/drawing/2014/main" id="{4AE9A648-A53D-4577-B643-AB3B5F9DBB1D}"/>
                </a:ext>
              </a:extLst>
            </p:cNvPr>
            <p:cNvCxnSpPr>
              <a:cxnSpLocks/>
            </p:cNvCxnSpPr>
            <p:nvPr/>
          </p:nvCxnSpPr>
          <p:spPr>
            <a:xfrm>
              <a:off x="2759774" y="2186609"/>
              <a:ext cx="1414662" cy="824947"/>
            </a:xfrm>
            <a:prstGeom prst="line">
              <a:avLst/>
            </a:prstGeom>
            <a:ln w="57150">
              <a:solidFill>
                <a:srgbClr val="FF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>
              <a:extLst>
                <a:ext uri="{FF2B5EF4-FFF2-40B4-BE49-F238E27FC236}">
                  <a16:creationId xmlns:a16="http://schemas.microsoft.com/office/drawing/2014/main" id="{302FC6B4-644A-4AD1-BA08-92043A27EB25}"/>
                </a:ext>
              </a:extLst>
            </p:cNvPr>
            <p:cNvCxnSpPr>
              <a:cxnSpLocks/>
            </p:cNvCxnSpPr>
            <p:nvPr/>
          </p:nvCxnSpPr>
          <p:spPr>
            <a:xfrm>
              <a:off x="4167811" y="3011556"/>
              <a:ext cx="1205945" cy="2133600"/>
            </a:xfrm>
            <a:prstGeom prst="line">
              <a:avLst/>
            </a:prstGeom>
            <a:ln w="57150">
              <a:solidFill>
                <a:srgbClr val="FF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>
              <a:extLst>
                <a:ext uri="{FF2B5EF4-FFF2-40B4-BE49-F238E27FC236}">
                  <a16:creationId xmlns:a16="http://schemas.microsoft.com/office/drawing/2014/main" id="{9DD1C42A-E54F-4701-8377-6C9507FB5B82}"/>
                </a:ext>
              </a:extLst>
            </p:cNvPr>
            <p:cNvCxnSpPr>
              <a:cxnSpLocks/>
            </p:cNvCxnSpPr>
            <p:nvPr/>
          </p:nvCxnSpPr>
          <p:spPr>
            <a:xfrm>
              <a:off x="5373756" y="5151781"/>
              <a:ext cx="1371602" cy="824949"/>
            </a:xfrm>
            <a:prstGeom prst="line">
              <a:avLst/>
            </a:prstGeom>
            <a:ln w="57150">
              <a:solidFill>
                <a:srgbClr val="FF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D2636833-EA43-4645-A83D-D267356F80BD}"/>
              </a:ext>
            </a:extLst>
          </p:cNvPr>
          <p:cNvSpPr/>
          <p:nvPr/>
        </p:nvSpPr>
        <p:spPr>
          <a:xfrm>
            <a:off x="4692572" y="764787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dirty="0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4078F488-E921-4408-A243-4B7316D3158E}"/>
              </a:ext>
            </a:extLst>
          </p:cNvPr>
          <p:cNvSpPr/>
          <p:nvPr/>
        </p:nvSpPr>
        <p:spPr>
          <a:xfrm>
            <a:off x="395655" y="142867"/>
            <a:ext cx="1770308" cy="2554545"/>
          </a:xfrm>
          <a:prstGeom prst="rect">
            <a:avLst/>
          </a:prstGeom>
          <a:solidFill>
            <a:schemeClr val="bg1"/>
          </a:solidFill>
          <a:ln w="38100">
            <a:solidFill>
              <a:srgbClr val="FFCC0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Дано: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трапеция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 1 =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37</a:t>
            </a:r>
            <a:r>
              <a:rPr lang="ru-RU" sz="2000" dirty="0"/>
              <a:t>°</a:t>
            </a:r>
          </a:p>
          <a:p>
            <a:pPr algn="just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28</a:t>
            </a:r>
            <a:r>
              <a:rPr lang="ru-RU" sz="2000" dirty="0"/>
              <a:t>°</a:t>
            </a:r>
          </a:p>
          <a:p>
            <a:pPr algn="just"/>
            <a:endParaRPr lang="ru-RU" sz="2000" dirty="0"/>
          </a:p>
          <a:p>
            <a:pPr algn="just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Найти: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 3, &lt; 4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04AD3AFD-174E-4914-B41E-47F8A48FEDE7}"/>
              </a:ext>
            </a:extLst>
          </p:cNvPr>
          <p:cNvSpPr/>
          <p:nvPr/>
        </p:nvSpPr>
        <p:spPr>
          <a:xfrm>
            <a:off x="5092108" y="59092"/>
            <a:ext cx="364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endParaRPr lang="ru-RU" dirty="0"/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C3B09CB5-CE86-49B8-B4D5-67423E0E311F}"/>
              </a:ext>
            </a:extLst>
          </p:cNvPr>
          <p:cNvSpPr/>
          <p:nvPr/>
        </p:nvSpPr>
        <p:spPr>
          <a:xfrm>
            <a:off x="6054283" y="3182404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ru-RU" dirty="0"/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7E463171-1AF9-4E64-A47B-628B6B443C1F}"/>
              </a:ext>
            </a:extLst>
          </p:cNvPr>
          <p:cNvSpPr/>
          <p:nvPr/>
        </p:nvSpPr>
        <p:spPr>
          <a:xfrm>
            <a:off x="5306269" y="1451817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dirty="0"/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83211170-744E-4320-812C-8B40A783955F}"/>
              </a:ext>
            </a:extLst>
          </p:cNvPr>
          <p:cNvSpPr/>
          <p:nvPr/>
        </p:nvSpPr>
        <p:spPr>
          <a:xfrm>
            <a:off x="5006187" y="518926"/>
            <a:ext cx="3000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dirty="0"/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77068FF9-C709-42F9-9B82-5A2ABDA182FF}"/>
              </a:ext>
            </a:extLst>
          </p:cNvPr>
          <p:cNvSpPr/>
          <p:nvPr/>
        </p:nvSpPr>
        <p:spPr>
          <a:xfrm>
            <a:off x="6270365" y="2936370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dirty="0"/>
          </a:p>
        </p:txBody>
      </p:sp>
      <p:cxnSp>
        <p:nvCxnSpPr>
          <p:cNvPr id="29" name="Прямая соединительная линия 28">
            <a:extLst>
              <a:ext uri="{FF2B5EF4-FFF2-40B4-BE49-F238E27FC236}">
                <a16:creationId xmlns:a16="http://schemas.microsoft.com/office/drawing/2014/main" id="{F5B652C1-153F-4DE0-B805-6BB040C8128E}"/>
              </a:ext>
            </a:extLst>
          </p:cNvPr>
          <p:cNvCxnSpPr>
            <a:cxnSpLocks/>
          </p:cNvCxnSpPr>
          <p:nvPr/>
        </p:nvCxnSpPr>
        <p:spPr>
          <a:xfrm>
            <a:off x="5294562" y="1084448"/>
            <a:ext cx="1002358" cy="596650"/>
          </a:xfrm>
          <a:prstGeom prst="line">
            <a:avLst/>
          </a:prstGeom>
          <a:ln w="57150">
            <a:solidFill>
              <a:srgbClr val="FFCC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id="{CD9A8723-B445-4903-B734-A0EE43F54420}"/>
              </a:ext>
            </a:extLst>
          </p:cNvPr>
          <p:cNvSpPr/>
          <p:nvPr/>
        </p:nvSpPr>
        <p:spPr>
          <a:xfrm>
            <a:off x="5527474" y="995220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dirty="0"/>
          </a:p>
        </p:txBody>
      </p: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id="{C2A41778-34EA-4E4E-8F8F-04BF07602553}"/>
              </a:ext>
            </a:extLst>
          </p:cNvPr>
          <p:cNvSpPr/>
          <p:nvPr/>
        </p:nvSpPr>
        <p:spPr>
          <a:xfrm>
            <a:off x="5579211" y="1339392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ru-RU" dirty="0"/>
          </a:p>
        </p:txBody>
      </p:sp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id="{6C34989E-8D60-4F10-8066-A31B0A65848B}"/>
              </a:ext>
            </a:extLst>
          </p:cNvPr>
          <p:cNvSpPr/>
          <p:nvPr/>
        </p:nvSpPr>
        <p:spPr>
          <a:xfrm>
            <a:off x="5996838" y="2187586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ru-RU" dirty="0"/>
          </a:p>
        </p:txBody>
      </p:sp>
      <p:cxnSp>
        <p:nvCxnSpPr>
          <p:cNvPr id="33" name="Прямая соединительная линия 32">
            <a:extLst>
              <a:ext uri="{FF2B5EF4-FFF2-40B4-BE49-F238E27FC236}">
                <a16:creationId xmlns:a16="http://schemas.microsoft.com/office/drawing/2014/main" id="{F20303E0-3A04-44CD-A324-85BA6118CC64}"/>
              </a:ext>
            </a:extLst>
          </p:cNvPr>
          <p:cNvCxnSpPr>
            <a:cxnSpLocks/>
          </p:cNvCxnSpPr>
          <p:nvPr/>
        </p:nvCxnSpPr>
        <p:spPr>
          <a:xfrm>
            <a:off x="5303387" y="2206302"/>
            <a:ext cx="1002358" cy="596650"/>
          </a:xfrm>
          <a:prstGeom prst="line">
            <a:avLst/>
          </a:prstGeom>
          <a:ln w="57150">
            <a:solidFill>
              <a:srgbClr val="FFCC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id="{014D3483-9DFD-4312-B345-7DCCBA508599}"/>
              </a:ext>
            </a:extLst>
          </p:cNvPr>
          <p:cNvSpPr/>
          <p:nvPr/>
        </p:nvSpPr>
        <p:spPr>
          <a:xfrm>
            <a:off x="5703972" y="2162349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ru-RU" dirty="0"/>
          </a:p>
        </p:txBody>
      </p: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id="{590E1F53-9DCA-454A-8D05-570EE1189AA9}"/>
              </a:ext>
            </a:extLst>
          </p:cNvPr>
          <p:cNvSpPr/>
          <p:nvPr/>
        </p:nvSpPr>
        <p:spPr>
          <a:xfrm>
            <a:off x="6281523" y="2380530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ru-RU" dirty="0"/>
          </a:p>
        </p:txBody>
      </p:sp>
      <p:sp>
        <p:nvSpPr>
          <p:cNvPr id="37" name="Прямоугольник 36">
            <a:extLst>
              <a:ext uri="{FF2B5EF4-FFF2-40B4-BE49-F238E27FC236}">
                <a16:creationId xmlns:a16="http://schemas.microsoft.com/office/drawing/2014/main" id="{B0DC58D8-74C5-4ED6-8542-20E804C6D099}"/>
              </a:ext>
            </a:extLst>
          </p:cNvPr>
          <p:cNvSpPr/>
          <p:nvPr/>
        </p:nvSpPr>
        <p:spPr>
          <a:xfrm>
            <a:off x="6562539" y="2697412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88901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138</TotalTime>
  <Words>320</Words>
  <Application>Microsoft Office PowerPoint</Application>
  <PresentationFormat>Экран (4:3)</PresentationFormat>
  <Paragraphs>38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Учитель</dc:creator>
  <cp:lastModifiedBy>Учитель</cp:lastModifiedBy>
  <cp:revision>13</cp:revision>
  <dcterms:created xsi:type="dcterms:W3CDTF">2025-02-26T08:46:51Z</dcterms:created>
  <dcterms:modified xsi:type="dcterms:W3CDTF">2025-02-27T06:18:38Z</dcterms:modified>
</cp:coreProperties>
</file>