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B441C4A-7BD4-42C8-9D75-345B21CF7E51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6587439-05D5-45FC-B532-D74B7E29D1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1C4A-7BD4-42C8-9D75-345B21CF7E51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439-05D5-45FC-B532-D74B7E29D1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1C4A-7BD4-42C8-9D75-345B21CF7E51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439-05D5-45FC-B532-D74B7E29D1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1C4A-7BD4-42C8-9D75-345B21CF7E51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439-05D5-45FC-B532-D74B7E29D1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1C4A-7BD4-42C8-9D75-345B21CF7E51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439-05D5-45FC-B532-D74B7E29D1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1C4A-7BD4-42C8-9D75-345B21CF7E51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439-05D5-45FC-B532-D74B7E29D1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441C4A-7BD4-42C8-9D75-345B21CF7E51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87439-05D5-45FC-B532-D74B7E29D1AF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B441C4A-7BD4-42C8-9D75-345B21CF7E51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6587439-05D5-45FC-B532-D74B7E29D1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1C4A-7BD4-42C8-9D75-345B21CF7E51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439-05D5-45FC-B532-D74B7E29D1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1C4A-7BD4-42C8-9D75-345B21CF7E51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439-05D5-45FC-B532-D74B7E29D1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1C4A-7BD4-42C8-9D75-345B21CF7E51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7439-05D5-45FC-B532-D74B7E29D1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B441C4A-7BD4-42C8-9D75-345B21CF7E51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6587439-05D5-45FC-B532-D74B7E29D1A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udu5.com/manual/chapter/3296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988424" cy="151216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Муниципальное бюджетное общеобразовательное учреждение</a:t>
            </a:r>
            <a:br>
              <a:rPr lang="ru-RU" sz="2000" b="1" dirty="0"/>
            </a:br>
            <a:r>
              <a:rPr lang="ru-RU" sz="2000" b="1" dirty="0"/>
              <a:t>«Лицей современных технологий управлений №2» </a:t>
            </a:r>
            <a:r>
              <a:rPr lang="ru-RU" sz="2000" b="1" dirty="0" err="1"/>
              <a:t>г.Пензы</a:t>
            </a:r>
            <a:r>
              <a:rPr lang="ru-RU" sz="2000" b="1" dirty="0"/>
              <a:t/>
            </a:r>
            <a:br>
              <a:rPr lang="ru-RU" sz="2000" b="1" dirty="0"/>
            </a:b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060848"/>
            <a:ext cx="6400800" cy="108012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ctr"/>
            <a:r>
              <a:rPr lang="en-US" sz="1800" b="1" dirty="0"/>
              <a:t>IV</a:t>
            </a:r>
            <a:r>
              <a:rPr lang="ru-RU" sz="1800" b="1" dirty="0"/>
              <a:t> </a:t>
            </a:r>
            <a:r>
              <a:rPr lang="ru-RU" sz="1800" b="1" dirty="0">
                <a:solidFill>
                  <a:schemeClr val="tx1"/>
                </a:solidFill>
              </a:rPr>
              <a:t>городской открытый математический практико-ориентированный конкурс-игра «Приключения Архимеда», посвященный Десятилетию науки и технологии.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4581128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«Создание реальной модели к основным теоремам и задачам по геометрии 7 класса»</a:t>
            </a:r>
          </a:p>
        </p:txBody>
      </p:sp>
    </p:spTree>
    <p:extLst>
      <p:ext uri="{BB962C8B-B14F-4D97-AF65-F5344CB8AC3E}">
        <p14:creationId xmlns:p14="http://schemas.microsoft.com/office/powerpoint/2010/main" val="343549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6228184" cy="5904656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b="1" dirty="0"/>
              <a:t>Три признака параллельности прямых, изучаемых в 7 классе по геометрии</a:t>
            </a:r>
            <a:r>
              <a:rPr lang="ru-RU" dirty="0"/>
              <a:t>:</a:t>
            </a:r>
          </a:p>
          <a:p>
            <a:r>
              <a:rPr lang="ru-RU" b="1" dirty="0"/>
              <a:t>Первый признак</a:t>
            </a:r>
            <a:r>
              <a:rPr lang="ru-RU" dirty="0"/>
              <a:t>. Если при пересечении двух прямых секущей накрест лежащие углы равны, то прямые параллельны.</a:t>
            </a:r>
          </a:p>
          <a:p>
            <a:r>
              <a:rPr lang="ru-RU" dirty="0"/>
              <a:t> </a:t>
            </a:r>
            <a:r>
              <a:rPr lang="ru-RU" b="1" dirty="0"/>
              <a:t>Второй признак</a:t>
            </a:r>
            <a:r>
              <a:rPr lang="ru-RU" dirty="0"/>
              <a:t>. Если при пересечении двух прямых секущей соответственные углы равны, то прямые параллельны.</a:t>
            </a:r>
          </a:p>
          <a:p>
            <a:r>
              <a:rPr lang="ru-RU" b="1" dirty="0"/>
              <a:t>Третий признак</a:t>
            </a:r>
            <a:r>
              <a:rPr lang="ru-RU" dirty="0"/>
              <a:t>. Если при пересечении двух прямых секущей сумма односторонних углов равна 180°, то прямые параллельны.</a:t>
            </a:r>
          </a:p>
          <a:p>
            <a:endParaRPr lang="ru-RU" dirty="0"/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CC70C722-E547-2C76-DBB4-827DB8A7DD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4" t="4487" r="58981" b="61078"/>
          <a:stretch/>
        </p:blipFill>
        <p:spPr bwMode="auto">
          <a:xfrm>
            <a:off x="6228184" y="1412776"/>
            <a:ext cx="2592288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>
            <a:extLst>
              <a:ext uri="{FF2B5EF4-FFF2-40B4-BE49-F238E27FC236}">
                <a16:creationId xmlns:a16="http://schemas.microsoft.com/office/drawing/2014/main" id="{32809E52-F534-CA6E-0CDC-346D471E01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10" t="6261" r="10048" b="60870"/>
          <a:stretch/>
        </p:blipFill>
        <p:spPr bwMode="auto">
          <a:xfrm>
            <a:off x="6228184" y="3068959"/>
            <a:ext cx="2304256" cy="151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background">
            <a:extLst>
              <a:ext uri="{FF2B5EF4-FFF2-40B4-BE49-F238E27FC236}">
                <a16:creationId xmlns:a16="http://schemas.microsoft.com/office/drawing/2014/main" id="{19B4C9E5-48E9-3935-BA86-ED58136E26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0" t="51565" r="42924" b="10870"/>
          <a:stretch/>
        </p:blipFill>
        <p:spPr bwMode="auto">
          <a:xfrm>
            <a:off x="6228184" y="4653136"/>
            <a:ext cx="2664296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08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8491"/>
            <a:ext cx="8229600" cy="1066800"/>
          </a:xfrm>
        </p:spPr>
        <p:txBody>
          <a:bodyPr/>
          <a:lstStyle/>
          <a:p>
            <a:pPr algn="ctr"/>
            <a:r>
              <a:rPr lang="ru-RU" b="1" dirty="0"/>
              <a:t>Уголковый отражатель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64" r="34817"/>
          <a:stretch/>
        </p:blipFill>
        <p:spPr>
          <a:xfrm>
            <a:off x="6804249" y="2876020"/>
            <a:ext cx="1179002" cy="1966582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504" y="1556792"/>
            <a:ext cx="6478160" cy="521859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Простейший уголковый отражатель представляет собой </a:t>
            </a:r>
            <a:r>
              <a:rPr lang="ru-RU" i="1" dirty="0"/>
              <a:t>две</a:t>
            </a:r>
            <a:r>
              <a:rPr lang="ru-RU" dirty="0"/>
              <a:t> </a:t>
            </a:r>
            <a:r>
              <a:rPr lang="ru-RU" i="1" dirty="0"/>
              <a:t>зеркальные</a:t>
            </a:r>
            <a:r>
              <a:rPr lang="ru-RU" dirty="0"/>
              <a:t> </a:t>
            </a:r>
            <a:r>
              <a:rPr lang="ru-RU" i="1" dirty="0"/>
              <a:t>поверхности</a:t>
            </a:r>
            <a:r>
              <a:rPr lang="ru-RU" dirty="0"/>
              <a:t>, расположенные под прямым углом друг к другу. </a:t>
            </a:r>
            <a:endParaRPr lang="ru-RU" dirty="0">
              <a:hlinkClick r:id="rId3" tooltip="Луч"/>
            </a:endParaRPr>
          </a:p>
          <a:p>
            <a:pPr marL="109728" indent="0">
              <a:buNone/>
            </a:pPr>
            <a:r>
              <a:rPr lang="ru-RU" dirty="0"/>
              <a:t>Луч ,падающий на одну из поверхностей, отражается от нее по закону отражения света: «угол</a:t>
            </a:r>
            <a:r>
              <a:rPr lang="ru-RU" i="1" dirty="0"/>
              <a:t> падения </a:t>
            </a:r>
            <a:r>
              <a:rPr lang="ru-RU" dirty="0"/>
              <a:t>светового луча  равен углу</a:t>
            </a:r>
            <a:r>
              <a:rPr lang="ru-RU" i="1" dirty="0"/>
              <a:t> отражения</a:t>
            </a:r>
            <a:r>
              <a:rPr lang="ru-RU" dirty="0"/>
              <a:t> луча». При этом угол между </a:t>
            </a:r>
            <a:r>
              <a:rPr lang="ru-RU" i="1" dirty="0"/>
              <a:t>падающим</a:t>
            </a:r>
            <a:r>
              <a:rPr lang="ru-RU" dirty="0"/>
              <a:t> лучом и </a:t>
            </a:r>
            <a:r>
              <a:rPr lang="ru-RU" i="1" dirty="0"/>
              <a:t>поверхностью</a:t>
            </a:r>
            <a:r>
              <a:rPr lang="ru-RU" dirty="0"/>
              <a:t> и угол между </a:t>
            </a:r>
            <a:r>
              <a:rPr lang="ru-RU" i="1" dirty="0"/>
              <a:t>отраженным</a:t>
            </a:r>
            <a:r>
              <a:rPr lang="ru-RU" dirty="0"/>
              <a:t> лучом и </a:t>
            </a:r>
            <a:r>
              <a:rPr lang="ru-RU" i="1" dirty="0"/>
              <a:t>поверхностью</a:t>
            </a:r>
            <a:r>
              <a:rPr lang="ru-RU" dirty="0"/>
              <a:t> также будут </a:t>
            </a:r>
            <a:r>
              <a:rPr lang="ru-RU" i="1" dirty="0"/>
              <a:t>равны</a:t>
            </a:r>
            <a:r>
              <a:rPr lang="ru-RU" dirty="0"/>
              <a:t>, так как они дополняют равные углы до прямого угла. </a:t>
            </a:r>
          </a:p>
          <a:p>
            <a:pPr marL="109728" indent="0">
              <a:buNone/>
            </a:pPr>
            <a:r>
              <a:rPr lang="ru-RU" dirty="0"/>
              <a:t>В </a:t>
            </a:r>
            <a:r>
              <a:rPr lang="ru-RU" i="1" dirty="0"/>
              <a:t>основе</a:t>
            </a:r>
            <a:r>
              <a:rPr lang="ru-RU" dirty="0"/>
              <a:t> данной конструкции лежит </a:t>
            </a:r>
            <a:r>
              <a:rPr lang="ru-RU" i="1" dirty="0"/>
              <a:t>свойство прямоугольного</a:t>
            </a:r>
            <a:r>
              <a:rPr lang="ru-RU" dirty="0"/>
              <a:t> треугольника, которое говорит о том, что </a:t>
            </a:r>
            <a:r>
              <a:rPr lang="ru-RU" i="1" dirty="0"/>
              <a:t>сумма двух острых  углов в нем равна</a:t>
            </a:r>
            <a:r>
              <a:rPr lang="ru-RU" dirty="0"/>
              <a:t> 90</a:t>
            </a:r>
            <a:r>
              <a:rPr lang="ru-RU" baseline="30000" dirty="0"/>
              <a:t>0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3" name="Объект 4">
            <a:extLst>
              <a:ext uri="{FF2B5EF4-FFF2-40B4-BE49-F238E27FC236}">
                <a16:creationId xmlns:a16="http://schemas.microsoft.com/office/drawing/2014/main" id="{026272F6-E4FD-212B-FAD4-FAF4C0A490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380"/>
          <a:stretch/>
        </p:blipFill>
        <p:spPr>
          <a:xfrm>
            <a:off x="6804249" y="1040602"/>
            <a:ext cx="1179002" cy="1966582"/>
          </a:xfrm>
          <a:prstGeom prst="rect">
            <a:avLst/>
          </a:prstGeom>
        </p:spPr>
      </p:pic>
      <p:pic>
        <p:nvPicPr>
          <p:cNvPr id="6" name="Объект 4">
            <a:extLst>
              <a:ext uri="{FF2B5EF4-FFF2-40B4-BE49-F238E27FC236}">
                <a16:creationId xmlns:a16="http://schemas.microsoft.com/office/drawing/2014/main" id="{6A83A9E9-CFFD-6A6E-AE82-FD086A59FC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78" r="35202"/>
          <a:stretch/>
        </p:blipFill>
        <p:spPr>
          <a:xfrm>
            <a:off x="6804249" y="4834107"/>
            <a:ext cx="1179002" cy="196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43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029" y="2896201"/>
            <a:ext cx="1872208" cy="3744416"/>
          </a:xfrm>
        </p:spPr>
      </p:pic>
      <p:sp>
        <p:nvSpPr>
          <p:cNvPr id="2" name="Прямоугольник 1"/>
          <p:cNvSpPr/>
          <p:nvPr/>
        </p:nvSpPr>
        <p:spPr>
          <a:xfrm>
            <a:off x="35496" y="692696"/>
            <a:ext cx="471654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/>
              <a:t>Задача</a:t>
            </a:r>
          </a:p>
          <a:p>
            <a:pPr algn="ctr"/>
            <a:r>
              <a:rPr lang="ru-RU" sz="2000" dirty="0"/>
              <a:t>Угол между зеркалами ОА и ОВ равен 90°. Луч света, падающий на зеркало ОА под углом α, отражается от него, а затем отражается от зеркала ОВ .Доказать, что падающий и отражённый лучи параллельны.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79027B-46CA-E18D-56FA-428EC434901D}"/>
              </a:ext>
            </a:extLst>
          </p:cNvPr>
          <p:cNvSpPr txBox="1"/>
          <p:nvPr/>
        </p:nvSpPr>
        <p:spPr>
          <a:xfrm>
            <a:off x="8676456" y="4613652"/>
            <a:ext cx="4555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i="1" dirty="0"/>
              <a:t>#</a:t>
            </a:r>
            <a:endParaRPr lang="ru-RU" sz="3000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4CEC2E-501E-452F-0116-6065AC18D1C8}"/>
              </a:ext>
            </a:extLst>
          </p:cNvPr>
          <p:cNvSpPr txBox="1"/>
          <p:nvPr/>
        </p:nvSpPr>
        <p:spPr>
          <a:xfrm>
            <a:off x="4752043" y="764705"/>
            <a:ext cx="39244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/>
              <a:t>Дано</a:t>
            </a:r>
            <a:r>
              <a:rPr lang="ru-RU" sz="2000" dirty="0"/>
              <a:t>: </a:t>
            </a:r>
            <a:r>
              <a:rPr lang="en-US" sz="2000" i="1" dirty="0">
                <a:latin typeface="Times New Roman"/>
                <a:cs typeface="Times New Roman"/>
              </a:rPr>
              <a:t>∟</a:t>
            </a:r>
            <a:r>
              <a:rPr lang="ru-RU" sz="2000" i="1" dirty="0"/>
              <a:t>АОВ</a:t>
            </a:r>
            <a:r>
              <a:rPr lang="ru-RU" sz="2000" dirty="0"/>
              <a:t> = 90</a:t>
            </a:r>
            <a:r>
              <a:rPr lang="ru-RU" sz="2000" baseline="30000" dirty="0"/>
              <a:t>0</a:t>
            </a:r>
            <a:r>
              <a:rPr lang="ru-RU" sz="2000" dirty="0"/>
              <a:t>, </a:t>
            </a:r>
            <a:r>
              <a:rPr lang="en-US" sz="2000" i="1" dirty="0">
                <a:latin typeface="Times New Roman"/>
                <a:cs typeface="Times New Roman"/>
              </a:rPr>
              <a:t> ∟</a:t>
            </a:r>
            <a:r>
              <a:rPr lang="ru-RU" sz="2000" i="1" dirty="0"/>
              <a:t>AM</a:t>
            </a:r>
            <a:r>
              <a:rPr lang="en-US" sz="2000" i="1" dirty="0"/>
              <a:t>S</a:t>
            </a:r>
            <a:r>
              <a:rPr lang="ru-RU" sz="2000" dirty="0"/>
              <a:t> =</a:t>
            </a:r>
            <a:r>
              <a:rPr lang="el-GR" sz="2000" dirty="0">
                <a:latin typeface="Times New Roman"/>
                <a:cs typeface="Times New Roman"/>
              </a:rPr>
              <a:t>α</a:t>
            </a:r>
            <a:endParaRPr lang="ru-RU" sz="2000" dirty="0">
              <a:latin typeface="Times New Roman"/>
              <a:cs typeface="Times New Roman"/>
            </a:endParaRPr>
          </a:p>
          <a:p>
            <a:r>
              <a:rPr lang="ru-RU" sz="2000" b="1" i="1" dirty="0"/>
              <a:t>Доказать</a:t>
            </a:r>
            <a:r>
              <a:rPr lang="ru-RU" sz="2000" dirty="0"/>
              <a:t>: </a:t>
            </a:r>
            <a:r>
              <a:rPr lang="ru-RU" sz="2000" i="1" dirty="0"/>
              <a:t>MS</a:t>
            </a:r>
            <a:r>
              <a:rPr lang="en-US" sz="2000" i="1" dirty="0"/>
              <a:t> </a:t>
            </a:r>
            <a:r>
              <a:rPr lang="en-US" sz="2000" i="1" dirty="0">
                <a:latin typeface="Times New Roman"/>
                <a:cs typeface="Times New Roman"/>
              </a:rPr>
              <a:t>║</a:t>
            </a:r>
            <a:r>
              <a:rPr lang="ru-RU" sz="2000" i="1" dirty="0"/>
              <a:t>NT</a:t>
            </a:r>
          </a:p>
          <a:p>
            <a:endParaRPr lang="ru-RU" sz="2000" i="1" dirty="0"/>
          </a:p>
          <a:p>
            <a:endParaRPr lang="ru-RU" sz="2000" i="1" dirty="0"/>
          </a:p>
          <a:p>
            <a:endParaRPr lang="ru-RU" sz="2000" b="1" dirty="0">
              <a:latin typeface="Times New Roman"/>
              <a:cs typeface="Times New Roman"/>
            </a:endParaRPr>
          </a:p>
          <a:p>
            <a:endParaRPr lang="en-US" sz="2000" dirty="0"/>
          </a:p>
          <a:p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180A10-625D-7C13-DBDE-710DF26DE9B5}"/>
              </a:ext>
            </a:extLst>
          </p:cNvPr>
          <p:cNvSpPr txBox="1"/>
          <p:nvPr/>
        </p:nvSpPr>
        <p:spPr>
          <a:xfrm>
            <a:off x="4644008" y="1412776"/>
            <a:ext cx="46805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ru-RU" sz="2000" b="1" i="1" dirty="0">
                <a:cs typeface="Times New Roman"/>
              </a:rPr>
              <a:t>Доказательство</a:t>
            </a:r>
            <a:r>
              <a:rPr lang="ru-RU" sz="2000" dirty="0">
                <a:cs typeface="Times New Roman"/>
              </a:rPr>
              <a:t>:</a:t>
            </a:r>
            <a:endParaRPr lang="en-US" sz="2000" dirty="0">
              <a:cs typeface="Times New Roman"/>
            </a:endParaRPr>
          </a:p>
          <a:p>
            <a:pPr marL="109728" indent="0">
              <a:buNone/>
            </a:pPr>
            <a:r>
              <a:rPr lang="en-US" sz="2000" i="1" dirty="0">
                <a:latin typeface="Times New Roman"/>
                <a:cs typeface="Times New Roman"/>
              </a:rPr>
              <a:t>∟ </a:t>
            </a:r>
            <a:r>
              <a:rPr lang="ru-RU" sz="2000" i="1" dirty="0"/>
              <a:t>AMS</a:t>
            </a:r>
            <a:r>
              <a:rPr lang="ru-RU" sz="2000" dirty="0"/>
              <a:t> = </a:t>
            </a:r>
            <a:r>
              <a:rPr lang="en-US" sz="2000" i="1" dirty="0">
                <a:latin typeface="Times New Roman"/>
                <a:cs typeface="Times New Roman"/>
              </a:rPr>
              <a:t> ∟ </a:t>
            </a:r>
            <a:r>
              <a:rPr lang="ru-RU" sz="2000" i="1" dirty="0"/>
              <a:t>OMN</a:t>
            </a:r>
            <a:r>
              <a:rPr lang="ru-RU" sz="2000" dirty="0"/>
              <a:t> =  (по закону отражения). </a:t>
            </a:r>
            <a:r>
              <a:rPr lang="en-US" sz="2000" i="1" dirty="0">
                <a:latin typeface="Times New Roman"/>
                <a:cs typeface="Times New Roman"/>
              </a:rPr>
              <a:t> ∟ </a:t>
            </a:r>
            <a:r>
              <a:rPr lang="ru-RU" sz="2000" i="1" dirty="0"/>
              <a:t>MNO</a:t>
            </a:r>
            <a:r>
              <a:rPr lang="ru-RU" sz="2000" dirty="0"/>
              <a:t> = 90</a:t>
            </a:r>
            <a:r>
              <a:rPr lang="ru-RU" sz="2000" baseline="30000" dirty="0"/>
              <a:t>0</a:t>
            </a:r>
            <a:r>
              <a:rPr lang="ru-RU" sz="2000" dirty="0"/>
              <a:t> -  (так как </a:t>
            </a:r>
            <a:r>
              <a:rPr lang="en-US" sz="2000" i="1" dirty="0">
                <a:latin typeface="Times New Roman"/>
                <a:cs typeface="Times New Roman"/>
              </a:rPr>
              <a:t> ∟ </a:t>
            </a:r>
            <a:r>
              <a:rPr lang="ru-RU" sz="2000" i="1" dirty="0"/>
              <a:t>MON - прямоугольный). </a:t>
            </a:r>
            <a:r>
              <a:rPr lang="en-US" sz="2000" i="1" dirty="0">
                <a:latin typeface="Times New Roman"/>
                <a:cs typeface="Times New Roman"/>
              </a:rPr>
              <a:t> ∟ </a:t>
            </a:r>
            <a:r>
              <a:rPr lang="ru-RU" sz="2000" i="1" dirty="0"/>
              <a:t>MNO</a:t>
            </a:r>
            <a:r>
              <a:rPr lang="ru-RU" sz="2000" dirty="0"/>
              <a:t> = </a:t>
            </a:r>
            <a:r>
              <a:rPr lang="en-US" sz="2000" i="1" dirty="0">
                <a:latin typeface="Times New Roman"/>
                <a:cs typeface="Times New Roman"/>
              </a:rPr>
              <a:t> ∟ </a:t>
            </a:r>
            <a:r>
              <a:rPr lang="ru-RU" sz="2000" i="1" dirty="0"/>
              <a:t>TNB = </a:t>
            </a:r>
            <a:r>
              <a:rPr lang="ru-RU" sz="2000" dirty="0"/>
              <a:t>90</a:t>
            </a:r>
            <a:r>
              <a:rPr lang="ru-RU" sz="2000" baseline="30000" dirty="0"/>
              <a:t>0</a:t>
            </a:r>
            <a:r>
              <a:rPr lang="ru-RU" sz="2000" dirty="0"/>
              <a:t> -  (по закону отражения). По рисунку видим, что</a:t>
            </a:r>
            <a:r>
              <a:rPr lang="en-US" sz="2000" i="1" dirty="0">
                <a:latin typeface="Times New Roman"/>
                <a:cs typeface="Times New Roman"/>
              </a:rPr>
              <a:t> ∟ </a:t>
            </a:r>
            <a:r>
              <a:rPr lang="ru-RU" sz="2000" i="1" dirty="0"/>
              <a:t>SMN </a:t>
            </a:r>
            <a:r>
              <a:rPr lang="ru-RU" sz="2000" dirty="0"/>
              <a:t>= 180</a:t>
            </a:r>
            <a:r>
              <a:rPr lang="ru-RU" sz="2000" baseline="30000" dirty="0"/>
              <a:t>0 </a:t>
            </a:r>
            <a:r>
              <a:rPr lang="ru-RU" sz="2000" dirty="0"/>
              <a:t>- 2, </a:t>
            </a:r>
            <a:r>
              <a:rPr lang="en-US" sz="2000" i="1" dirty="0">
                <a:latin typeface="Times New Roman"/>
                <a:cs typeface="Times New Roman"/>
              </a:rPr>
              <a:t> ∟ </a:t>
            </a:r>
            <a:r>
              <a:rPr lang="ru-RU" sz="2000" i="1" dirty="0"/>
              <a:t>MNT </a:t>
            </a:r>
            <a:r>
              <a:rPr lang="ru-RU" sz="2000" dirty="0"/>
              <a:t>= 180</a:t>
            </a:r>
            <a:r>
              <a:rPr lang="ru-RU" sz="2000" baseline="30000" dirty="0"/>
              <a:t>0</a:t>
            </a:r>
            <a:r>
              <a:rPr lang="ru-RU" sz="2000" dirty="0"/>
              <a:t> - 2(90</a:t>
            </a:r>
            <a:r>
              <a:rPr lang="ru-RU" sz="2000" baseline="30000" dirty="0"/>
              <a:t>0</a:t>
            </a:r>
            <a:r>
              <a:rPr lang="ru-RU" sz="2000" dirty="0"/>
              <a:t> - 2) = 2, поэтому </a:t>
            </a:r>
            <a:r>
              <a:rPr lang="en-US" sz="2000" i="1" dirty="0">
                <a:latin typeface="Times New Roman"/>
                <a:cs typeface="Times New Roman"/>
              </a:rPr>
              <a:t> ∟ </a:t>
            </a:r>
            <a:r>
              <a:rPr lang="ru-RU" sz="2000" i="1" dirty="0"/>
              <a:t>SMN + </a:t>
            </a:r>
            <a:r>
              <a:rPr lang="en-US" sz="2000" i="1" dirty="0">
                <a:latin typeface="Times New Roman"/>
                <a:cs typeface="Times New Roman"/>
              </a:rPr>
              <a:t> ∟ </a:t>
            </a:r>
            <a:r>
              <a:rPr lang="ru-RU" sz="2000" i="1" dirty="0"/>
              <a:t>MNT = 180</a:t>
            </a:r>
            <a:r>
              <a:rPr lang="ru-RU" sz="2000" i="1" baseline="30000" dirty="0"/>
              <a:t>0</a:t>
            </a:r>
            <a:r>
              <a:rPr lang="ru-RU" sz="2000" i="1" dirty="0"/>
              <a:t>, </a:t>
            </a:r>
            <a:r>
              <a:rPr lang="ru-RU" sz="2000" dirty="0"/>
              <a:t>  </a:t>
            </a:r>
            <a:r>
              <a:rPr lang="ru-RU" sz="2000" i="1" dirty="0"/>
              <a:t>MS</a:t>
            </a:r>
            <a:r>
              <a:rPr lang="ru-RU" sz="2000" i="1" dirty="0">
                <a:latin typeface="Times New Roman"/>
                <a:cs typeface="Times New Roman"/>
              </a:rPr>
              <a:t>║</a:t>
            </a:r>
            <a:r>
              <a:rPr lang="ru-RU" sz="2000" i="1" dirty="0"/>
              <a:t>NT (по признаку параллельности прямых, так как SMN и MNT</a:t>
            </a:r>
            <a:r>
              <a:rPr lang="ru-RU" sz="2000" dirty="0"/>
              <a:t> односторонние)</a:t>
            </a:r>
          </a:p>
        </p:txBody>
      </p:sp>
    </p:spTree>
    <p:extLst>
      <p:ext uri="{BB962C8B-B14F-4D97-AF65-F5344CB8AC3E}">
        <p14:creationId xmlns:p14="http://schemas.microsoft.com/office/powerpoint/2010/main" val="304189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Применение уголкового отражателя в жизни.</a:t>
            </a:r>
          </a:p>
        </p:txBody>
      </p:sp>
      <p:pic>
        <p:nvPicPr>
          <p:cNvPr id="1026" name="Picture 2" descr="C:\Users\Ирина\Downloads\605b8bf02adb2912bcfecf67.jf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65" r="11695" b="21532"/>
          <a:stretch/>
        </p:blipFill>
        <p:spPr bwMode="auto">
          <a:xfrm>
            <a:off x="4022494" y="2204864"/>
            <a:ext cx="5004191" cy="400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BC961E-CF05-CA5C-F25B-83715B164884}"/>
              </a:ext>
            </a:extLst>
          </p:cNvPr>
          <p:cNvSpPr txBox="1"/>
          <p:nvPr/>
        </p:nvSpPr>
        <p:spPr>
          <a:xfrm>
            <a:off x="-45450" y="1759496"/>
            <a:ext cx="406794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ru-RU" dirty="0"/>
              <a:t>Уголковый отражатель "возвращает назад" падающий на него пучок параллельных лучей при любом расположении отражателя по отношению к падающему пучку лучей. Уголковый отражатель применяется в радиолокационных системах наблюдения, которые устанавливаются на самолетах-разведчиках, подводных лодках и позволяют обнаруживать различные объекты на земле и в воздухе. Также, с помощью уголкового отражателя нашим ученым удалось измерить расстояние от Земли до Луны.</a:t>
            </a:r>
          </a:p>
        </p:txBody>
      </p:sp>
    </p:spTree>
    <p:extLst>
      <p:ext uri="{BB962C8B-B14F-4D97-AF65-F5344CB8AC3E}">
        <p14:creationId xmlns:p14="http://schemas.microsoft.com/office/powerpoint/2010/main" val="130945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719" y="476672"/>
            <a:ext cx="8229600" cy="1066800"/>
          </a:xfrm>
        </p:spPr>
        <p:txBody>
          <a:bodyPr/>
          <a:lstStyle/>
          <a:p>
            <a:pPr algn="ctr"/>
            <a:r>
              <a:rPr lang="ru-RU" dirty="0"/>
              <a:t>Наш макет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CFD0024-068B-68A2-7611-FC59FBD98B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3" y="2132856"/>
            <a:ext cx="2949792" cy="39330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6A3785F-8742-0750-A213-096826C00A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104" y="2132856"/>
            <a:ext cx="2949792" cy="393305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EA7C22D-2BCF-5B23-1BC9-F4C8461487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205" y="2132856"/>
            <a:ext cx="2949792" cy="393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758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241</TotalTime>
  <Words>174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Georgia</vt:lpstr>
      <vt:lpstr>Times New Roman</vt:lpstr>
      <vt:lpstr>Trebuchet MS</vt:lpstr>
      <vt:lpstr>Wingdings 2</vt:lpstr>
      <vt:lpstr>Городская</vt:lpstr>
      <vt:lpstr>Муниципальное бюджетное общеобразовательное учреждение «Лицей современных технологий управлений №2» г.Пензы </vt:lpstr>
      <vt:lpstr>Презентация PowerPoint</vt:lpstr>
      <vt:lpstr>Уголковый отражатель</vt:lpstr>
      <vt:lpstr>Презентация PowerPoint</vt:lpstr>
      <vt:lpstr>Применение уголкового отражателя в жизни.</vt:lpstr>
      <vt:lpstr>Наш макет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«Лицей современных технологий управлений N</dc:title>
  <dc:creator>Irina</dc:creator>
  <cp:lastModifiedBy>Алла Степанова</cp:lastModifiedBy>
  <cp:revision>21</cp:revision>
  <dcterms:created xsi:type="dcterms:W3CDTF">2025-02-17T14:29:13Z</dcterms:created>
  <dcterms:modified xsi:type="dcterms:W3CDTF">2025-02-28T12:56:36Z</dcterms:modified>
</cp:coreProperties>
</file>