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6" r:id="rId5"/>
    <p:sldId id="274" r:id="rId6"/>
    <p:sldId id="267" r:id="rId7"/>
    <p:sldId id="273" r:id="rId8"/>
    <p:sldId id="257" r:id="rId9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4914" y="174497"/>
            <a:ext cx="8250478" cy="780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34308" y="1927098"/>
            <a:ext cx="5533390" cy="4510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6.jpe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33600" y="1066800"/>
            <a:ext cx="5791200" cy="207073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65"/>
              </a:spcBef>
            </a:pPr>
            <a:r>
              <a:rPr sz="3600" b="1" spc="-55" dirty="0">
                <a:solidFill>
                  <a:srgbClr val="C00000"/>
                </a:solidFill>
                <a:latin typeface="Calibri"/>
                <a:cs typeface="Calibri"/>
              </a:rPr>
              <a:t>Тема</a:t>
            </a:r>
            <a:r>
              <a:rPr sz="3600" b="1" spc="-1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C00000"/>
                </a:solidFill>
                <a:latin typeface="Calibri"/>
                <a:cs typeface="Calibri"/>
              </a:rPr>
              <a:t>уважения</a:t>
            </a:r>
            <a:endParaRPr sz="36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sz="3600" b="1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36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C00000"/>
                </a:solidFill>
                <a:latin typeface="Calibri"/>
                <a:cs typeface="Calibri"/>
              </a:rPr>
              <a:t>фильме</a:t>
            </a:r>
            <a:r>
              <a:rPr sz="36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C00000"/>
                </a:solidFill>
                <a:latin typeface="Calibri"/>
                <a:cs typeface="Calibri"/>
              </a:rPr>
              <a:t>Елены</a:t>
            </a:r>
            <a:r>
              <a:rPr sz="36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C00000"/>
                </a:solidFill>
                <a:latin typeface="Calibri"/>
                <a:cs typeface="Calibri"/>
              </a:rPr>
              <a:t>Дубровской</a:t>
            </a:r>
            <a:endParaRPr sz="3600" dirty="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935"/>
              </a:spcBef>
            </a:pPr>
            <a:r>
              <a:rPr sz="4000" b="1" dirty="0">
                <a:solidFill>
                  <a:srgbClr val="C00000"/>
                </a:solidFill>
                <a:latin typeface="Calibri"/>
                <a:cs typeface="Calibri"/>
              </a:rPr>
              <a:t>«ТРИ</a:t>
            </a:r>
            <a:r>
              <a:rPr sz="40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C00000"/>
                </a:solidFill>
                <a:latin typeface="Calibri"/>
                <a:cs typeface="Calibri"/>
              </a:rPr>
              <a:t>СОЛНЦА»</a:t>
            </a:r>
            <a:endParaRPr sz="40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8872855" cy="3430270"/>
            <a:chOff x="0" y="36957"/>
            <a:chExt cx="8872855" cy="34302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6957"/>
              <a:ext cx="2051685" cy="329196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9558" y="3361944"/>
              <a:ext cx="7880607" cy="10515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23532" y="3392170"/>
              <a:ext cx="7812405" cy="0"/>
            </a:xfrm>
            <a:custGeom>
              <a:avLst/>
              <a:gdLst/>
              <a:ahLst/>
              <a:cxnLst/>
              <a:rect l="l" t="t" r="r" b="b"/>
              <a:pathLst>
                <a:path w="7812405">
                  <a:moveTo>
                    <a:pt x="0" y="0"/>
                  </a:moveTo>
                  <a:lnTo>
                    <a:pt x="7812341" y="0"/>
                  </a:lnTo>
                </a:path>
              </a:pathLst>
            </a:custGeom>
            <a:ln w="381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57206" y="213551"/>
              <a:ext cx="2115476" cy="195078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65612"/>
            <a:ext cx="2051685" cy="3291966"/>
          </a:xfrm>
          <a:prstGeom prst="rect">
            <a:avLst/>
          </a:prstGeom>
        </p:spPr>
      </p:pic>
      <p:sp>
        <p:nvSpPr>
          <p:cNvPr id="10" name="Подзаголовок 9"/>
          <p:cNvSpPr>
            <a:spLocks noGrp="1"/>
          </p:cNvSpPr>
          <p:nvPr>
            <p:ph type="subTitle" idx="4"/>
          </p:nvPr>
        </p:nvSpPr>
        <p:spPr>
          <a:xfrm>
            <a:off x="4343400" y="5334000"/>
            <a:ext cx="4648200" cy="954107"/>
          </a:xfrm>
        </p:spPr>
        <p:txBody>
          <a:bodyPr/>
          <a:lstStyle/>
          <a:p>
            <a:pPr algn="l" rtl="0"/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Автор: Небайкина Татьяна Владимировна, 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 </a:t>
            </a: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начальных классов 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МБОУ </a:t>
            </a: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СОШ №5 города Кузнецка</a:t>
            </a:r>
            <a:r>
              <a:rPr lang="ru-RU" sz="1400" dirty="0">
                <a:cs typeface="Times New Roman" pitchFamily="18" charset="0"/>
              </a:rPr>
              <a:t>, Пензенской области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6957"/>
            <a:ext cx="2051685" cy="329196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92" y="3580688"/>
            <a:ext cx="2051685" cy="329196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89558" y="3361944"/>
            <a:ext cx="7880984" cy="105410"/>
            <a:chOff x="289558" y="3361944"/>
            <a:chExt cx="7880984" cy="1054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9558" y="3361944"/>
              <a:ext cx="7880607" cy="10515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23532" y="3392170"/>
              <a:ext cx="7812405" cy="0"/>
            </a:xfrm>
            <a:custGeom>
              <a:avLst/>
              <a:gdLst/>
              <a:ahLst/>
              <a:cxnLst/>
              <a:rect l="l" t="t" r="r" b="b"/>
              <a:pathLst>
                <a:path w="7812405">
                  <a:moveTo>
                    <a:pt x="0" y="0"/>
                  </a:moveTo>
                  <a:lnTo>
                    <a:pt x="7812341" y="0"/>
                  </a:lnTo>
                </a:path>
              </a:pathLst>
            </a:custGeom>
            <a:ln w="381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332989" y="1423161"/>
            <a:ext cx="529653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469265" algn="l"/>
              </a:tabLst>
            </a:pP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Что</a:t>
            </a:r>
            <a:r>
              <a:rPr sz="2800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такое</a:t>
            </a:r>
            <a:r>
              <a:rPr sz="2800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«уважение»?</a:t>
            </a:r>
            <a:endParaRPr sz="28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3365"/>
              </a:spcBef>
              <a:buFont typeface="Wingdings"/>
              <a:buChar char=""/>
              <a:tabLst>
                <a:tab pos="469265" algn="l"/>
              </a:tabLst>
            </a:pP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Обязательно</a:t>
            </a:r>
            <a:r>
              <a:rPr sz="28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ли</a:t>
            </a:r>
            <a:r>
              <a:rPr sz="28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уметь</a:t>
            </a:r>
            <a:r>
              <a:rPr sz="28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уважать?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64994" y="3944239"/>
            <a:ext cx="535813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834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469900" algn="l"/>
              </a:tabLst>
            </a:pP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Кого</a:t>
            </a:r>
            <a:r>
              <a:rPr sz="2800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нужно</a:t>
            </a:r>
            <a:r>
              <a:rPr sz="2800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уважать</a:t>
            </a:r>
            <a:r>
              <a:rPr sz="2800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r>
              <a:rPr sz="28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взрослых, </a:t>
            </a: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друзей,</a:t>
            </a:r>
            <a:r>
              <a:rPr sz="2800" spc="-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животных,</a:t>
            </a:r>
            <a:r>
              <a:rPr sz="2800" spc="-1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природу?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3360"/>
              </a:spcBef>
              <a:buFont typeface="Wingdings"/>
              <a:buChar char=""/>
              <a:tabLst>
                <a:tab pos="469900" algn="l"/>
              </a:tabLst>
            </a:pP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Откуда</a:t>
            </a:r>
            <a:r>
              <a:rPr sz="2800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берется</a:t>
            </a:r>
            <a:r>
              <a:rPr sz="2800" spc="-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уважение?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974724" y="223473"/>
            <a:ext cx="1872208" cy="11996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65070" y="3570478"/>
            <a:ext cx="5933440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C00000"/>
                </a:solidFill>
                <a:latin typeface="Calibri"/>
                <a:cs typeface="Calibri"/>
              </a:rPr>
              <a:t>это</a:t>
            </a:r>
            <a:r>
              <a:rPr sz="3600" b="1" spc="-1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C00000"/>
                </a:solidFill>
                <a:latin typeface="Calibri"/>
                <a:cs typeface="Calibri"/>
              </a:rPr>
              <a:t>способность</a:t>
            </a:r>
            <a:r>
              <a:rPr sz="3600" b="1" spc="-11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C00000"/>
                </a:solidFill>
                <a:latin typeface="Calibri"/>
                <a:cs typeface="Calibri"/>
              </a:rPr>
              <a:t>человека </a:t>
            </a:r>
            <a:r>
              <a:rPr sz="3600" b="1" dirty="0">
                <a:solidFill>
                  <a:srgbClr val="C00000"/>
                </a:solidFill>
                <a:latin typeface="Calibri"/>
                <a:cs typeface="Calibri"/>
              </a:rPr>
              <a:t>видеть</a:t>
            </a:r>
            <a:r>
              <a:rPr sz="36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36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C00000"/>
                </a:solidFill>
                <a:latin typeface="Calibri"/>
                <a:cs typeface="Calibri"/>
              </a:rPr>
              <a:t>понимать</a:t>
            </a:r>
            <a:r>
              <a:rPr sz="36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C00000"/>
                </a:solidFill>
                <a:latin typeface="Calibri"/>
                <a:cs typeface="Calibri"/>
              </a:rPr>
              <a:t>интересы, </a:t>
            </a:r>
            <a:r>
              <a:rPr sz="3600" b="1" dirty="0">
                <a:solidFill>
                  <a:srgbClr val="C00000"/>
                </a:solidFill>
                <a:latin typeface="Calibri"/>
                <a:cs typeface="Calibri"/>
              </a:rPr>
              <a:t>заботы</a:t>
            </a:r>
            <a:r>
              <a:rPr sz="36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C00000"/>
                </a:solidFill>
                <a:latin typeface="Calibri"/>
                <a:cs typeface="Calibri"/>
              </a:rPr>
              <a:t>окружающих,</a:t>
            </a:r>
            <a:endParaRPr sz="3600">
              <a:latin typeface="Calibri"/>
              <a:cs typeface="Calibri"/>
            </a:endParaRPr>
          </a:p>
          <a:p>
            <a:pPr marL="12700" marR="237490">
              <a:lnSpc>
                <a:spcPct val="100000"/>
              </a:lnSpc>
            </a:pPr>
            <a:r>
              <a:rPr sz="3600" b="1" spc="-10" dirty="0">
                <a:solidFill>
                  <a:srgbClr val="C00000"/>
                </a:solidFill>
                <a:latin typeface="Calibri"/>
                <a:cs typeface="Calibri"/>
              </a:rPr>
              <a:t>соблюдать</a:t>
            </a:r>
            <a:r>
              <a:rPr sz="3600" b="1" spc="-1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C00000"/>
                </a:solidFill>
                <a:latin typeface="Calibri"/>
                <a:cs typeface="Calibri"/>
              </a:rPr>
              <a:t>особые</a:t>
            </a:r>
            <a:r>
              <a:rPr sz="3600" b="1" spc="-1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C00000"/>
                </a:solidFill>
                <a:latin typeface="Calibri"/>
                <a:cs typeface="Calibri"/>
              </a:rPr>
              <a:t>правила </a:t>
            </a:r>
            <a:r>
              <a:rPr sz="3600" b="1" dirty="0">
                <a:solidFill>
                  <a:srgbClr val="C00000"/>
                </a:solidFill>
                <a:latin typeface="Calibri"/>
                <a:cs typeface="Calibri"/>
              </a:rPr>
              <a:t>общения</a:t>
            </a:r>
            <a:r>
              <a:rPr sz="3600" b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36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C00000"/>
                </a:solidFill>
                <a:latin typeface="Calibri"/>
                <a:cs typeface="Calibri"/>
              </a:rPr>
              <a:t>взаимодействия.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1723"/>
            <a:ext cx="8707120" cy="3430270"/>
            <a:chOff x="0" y="36957"/>
            <a:chExt cx="8707120" cy="34302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6957"/>
              <a:ext cx="2051685" cy="329196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9557" y="3361944"/>
              <a:ext cx="6234688" cy="10515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23532" y="3392170"/>
              <a:ext cx="6167755" cy="0"/>
            </a:xfrm>
            <a:custGeom>
              <a:avLst/>
              <a:gdLst/>
              <a:ahLst/>
              <a:cxnLst/>
              <a:rect l="l" t="t" r="r" b="b"/>
              <a:pathLst>
                <a:path w="6167755">
                  <a:moveTo>
                    <a:pt x="0" y="0"/>
                  </a:moveTo>
                  <a:lnTo>
                    <a:pt x="6167437" y="0"/>
                  </a:lnTo>
                </a:path>
              </a:pathLst>
            </a:custGeom>
            <a:ln w="381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86771" y="385567"/>
              <a:ext cx="3020254" cy="1323781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65612"/>
            <a:ext cx="2051685" cy="3291966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497073" y="2261742"/>
            <a:ext cx="387731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35" dirty="0"/>
              <a:t>Уважение</a:t>
            </a:r>
            <a:r>
              <a:rPr sz="6000" spc="-280" dirty="0"/>
              <a:t> </a:t>
            </a:r>
            <a:r>
              <a:rPr sz="6000" spc="-50" dirty="0"/>
              <a:t>–</a:t>
            </a:r>
            <a:endParaRPr sz="600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431790" y="173395"/>
            <a:ext cx="3331210" cy="21345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370" y="366217"/>
            <a:ext cx="51339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ТРИ</a:t>
            </a:r>
            <a:r>
              <a:rPr spc="-45" dirty="0"/>
              <a:t> </a:t>
            </a:r>
            <a:r>
              <a:rPr dirty="0"/>
              <a:t>СОЛНЦА</a:t>
            </a:r>
            <a:r>
              <a:rPr spc="-35" dirty="0"/>
              <a:t> </a:t>
            </a:r>
            <a:r>
              <a:rPr dirty="0"/>
              <a:t>–</a:t>
            </a:r>
            <a:r>
              <a:rPr spc="-30" dirty="0"/>
              <a:t> </a:t>
            </a:r>
            <a:r>
              <a:rPr dirty="0"/>
              <a:t>ТРИ</a:t>
            </a:r>
            <a:r>
              <a:rPr spc="-30" dirty="0"/>
              <a:t> </a:t>
            </a:r>
            <a:r>
              <a:rPr spc="-20" dirty="0"/>
              <a:t>РАДОСТИ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1875" y="4968237"/>
            <a:ext cx="3032125" cy="188976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89557" y="1022603"/>
            <a:ext cx="5539740" cy="105410"/>
            <a:chOff x="289557" y="1022603"/>
            <a:chExt cx="5539740" cy="10541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9557" y="1022603"/>
              <a:ext cx="5539745" cy="10515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23532" y="1052702"/>
              <a:ext cx="5473065" cy="0"/>
            </a:xfrm>
            <a:custGeom>
              <a:avLst/>
              <a:gdLst/>
              <a:ahLst/>
              <a:cxnLst/>
              <a:rect l="l" t="t" r="r" b="b"/>
              <a:pathLst>
                <a:path w="5473065">
                  <a:moveTo>
                    <a:pt x="0" y="0"/>
                  </a:moveTo>
                  <a:lnTo>
                    <a:pt x="5472620" y="0"/>
                  </a:lnTo>
                </a:path>
              </a:pathLst>
            </a:custGeom>
            <a:ln w="381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44009" y="1997455"/>
            <a:ext cx="4292727" cy="28113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7929" y="1887545"/>
            <a:ext cx="1587772" cy="360820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874647" y="2146553"/>
            <a:ext cx="24041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радость</a:t>
            </a:r>
            <a:r>
              <a:rPr sz="2400" b="1" spc="-1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познания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54607" y="3474846"/>
            <a:ext cx="2774950" cy="1849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радость</a:t>
            </a:r>
            <a:r>
              <a:rPr sz="2400" b="1" spc="-1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помощи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90"/>
              </a:spcBef>
            </a:pPr>
            <a:endParaRPr sz="2400">
              <a:latin typeface="Calibri"/>
              <a:cs typeface="Calibri"/>
            </a:endParaRPr>
          </a:p>
          <a:p>
            <a:pPr marL="332740">
              <a:lnSpc>
                <a:spcPct val="100000"/>
              </a:lnSpc>
            </a:pP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радость</a:t>
            </a:r>
            <a:r>
              <a:rPr sz="24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даяния</a:t>
            </a:r>
            <a:endParaRPr sz="2400">
              <a:latin typeface="Calibri"/>
              <a:cs typeface="Calibri"/>
            </a:endParaRPr>
          </a:p>
          <a:p>
            <a:pPr marL="332740">
              <a:lnSpc>
                <a:spcPct val="100000"/>
              </a:lnSpc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(умение</a:t>
            </a:r>
            <a:r>
              <a:rPr sz="2400" b="1" spc="-1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отдавать)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271792" y="118232"/>
            <a:ext cx="1872208" cy="11996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914" y="174497"/>
            <a:ext cx="8250478" cy="622170"/>
          </a:xfrm>
          <a:prstGeom prst="rect">
            <a:avLst/>
          </a:prstGeom>
        </p:spPr>
        <p:txBody>
          <a:bodyPr vert="horz" wrap="square" lIns="0" tIns="128473" rIns="0" bIns="0" rtlCol="0">
            <a:spAutoFit/>
          </a:bodyPr>
          <a:lstStyle/>
          <a:p>
            <a:pPr marL="1171575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РАДОСТЬ</a:t>
            </a:r>
            <a:r>
              <a:rPr spc="-140" dirty="0"/>
              <a:t> </a:t>
            </a:r>
            <a:r>
              <a:rPr lang="ru-RU" spc="-10" dirty="0" smtClean="0"/>
              <a:t>ПОЗНАНИЯ</a:t>
            </a:r>
            <a:endParaRPr spc="-1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1875" y="4968237"/>
            <a:ext cx="3032125" cy="188976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89557" y="1022603"/>
            <a:ext cx="5539740" cy="105410"/>
            <a:chOff x="289557" y="1022603"/>
            <a:chExt cx="5539740" cy="10541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9557" y="1022603"/>
              <a:ext cx="5539745" cy="10515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23532" y="1052702"/>
              <a:ext cx="5473065" cy="0"/>
            </a:xfrm>
            <a:custGeom>
              <a:avLst/>
              <a:gdLst/>
              <a:ahLst/>
              <a:cxnLst/>
              <a:rect l="l" t="t" r="r" b="b"/>
              <a:pathLst>
                <a:path w="5473065">
                  <a:moveTo>
                    <a:pt x="0" y="0"/>
                  </a:moveTo>
                  <a:lnTo>
                    <a:pt x="5472620" y="0"/>
                  </a:lnTo>
                </a:path>
              </a:pathLst>
            </a:custGeom>
            <a:ln w="381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43280" y="4742434"/>
            <a:ext cx="477139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dirty="0" smtClean="0">
                <a:solidFill>
                  <a:srgbClr val="C00000"/>
                </a:solidFill>
                <a:latin typeface="Calibri"/>
                <a:cs typeface="Calibri"/>
              </a:rPr>
              <a:t>Дети изготовили своими руками </a:t>
            </a:r>
            <a:r>
              <a:rPr lang="ru-RU" sz="2000" dirty="0" err="1" smtClean="0">
                <a:solidFill>
                  <a:srgbClr val="C00000"/>
                </a:solidFill>
                <a:latin typeface="Calibri"/>
                <a:cs typeface="Calibri"/>
              </a:rPr>
              <a:t>лэпбук</a:t>
            </a:r>
            <a:r>
              <a:rPr lang="ru-RU" sz="2000" dirty="0" smtClean="0">
                <a:solidFill>
                  <a:srgbClr val="C00000"/>
                </a:solidFill>
                <a:latin typeface="Calibri"/>
                <a:cs typeface="Calibri"/>
              </a:rPr>
              <a:t> Добрых дел и делятся информацией с ребятами других классов. 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6221" y="234822"/>
            <a:ext cx="666750" cy="676275"/>
          </a:xfrm>
          <a:prstGeom prst="rect">
            <a:avLst/>
          </a:prstGeom>
        </p:spPr>
      </p:pic>
      <p:pic>
        <p:nvPicPr>
          <p:cNvPr id="2050" name="Picture 2" descr="https://sun9-49.userapi.com/impg/cKdunijIeq-9Ifs1MqaTpKOkXapsphTzqpWm-g/rgdrHBu8h2A.jpg?size=2560x1440&amp;quality=95&amp;sign=cdbe9d080a942f9369a20943c91dfe3d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58" y="1447800"/>
            <a:ext cx="33528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64.userapi.com/impg/vCmiNesAPH_6zl2KvIDv0dTw2pVK06Kx-L3alA/0c2Xd2BaJUc.jpg?size=2560x1440&amp;quality=95&amp;sign=06c1c9ad0135efec22b483d9e55b8e54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0"/>
            <a:ext cx="3988484" cy="224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162800" y="196823"/>
            <a:ext cx="1872208" cy="119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18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914" y="174497"/>
            <a:ext cx="8250478" cy="622170"/>
          </a:xfrm>
          <a:prstGeom prst="rect">
            <a:avLst/>
          </a:prstGeom>
        </p:spPr>
        <p:txBody>
          <a:bodyPr vert="horz" wrap="square" lIns="0" tIns="128473" rIns="0" bIns="0" rtlCol="0">
            <a:spAutoFit/>
          </a:bodyPr>
          <a:lstStyle/>
          <a:p>
            <a:pPr marL="1171575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РАДОСТЬ</a:t>
            </a:r>
            <a:r>
              <a:rPr spc="-140" dirty="0"/>
              <a:t> </a:t>
            </a:r>
            <a:r>
              <a:rPr spc="-10" dirty="0" smtClean="0"/>
              <a:t>ПО</a:t>
            </a:r>
            <a:r>
              <a:rPr lang="ru-RU" spc="-10" dirty="0" smtClean="0"/>
              <a:t>МОЩИ</a:t>
            </a:r>
            <a:endParaRPr spc="-1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1875" y="4968237"/>
            <a:ext cx="3032125" cy="188976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89557" y="1022603"/>
            <a:ext cx="5539740" cy="105410"/>
            <a:chOff x="289557" y="1022603"/>
            <a:chExt cx="5539740" cy="10541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9557" y="1022603"/>
              <a:ext cx="5539745" cy="10515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23532" y="1052702"/>
              <a:ext cx="5473065" cy="0"/>
            </a:xfrm>
            <a:custGeom>
              <a:avLst/>
              <a:gdLst/>
              <a:ahLst/>
              <a:cxnLst/>
              <a:rect l="l" t="t" r="r" b="b"/>
              <a:pathLst>
                <a:path w="5473065">
                  <a:moveTo>
                    <a:pt x="0" y="0"/>
                  </a:moveTo>
                  <a:lnTo>
                    <a:pt x="5472620" y="0"/>
                  </a:lnTo>
                </a:path>
              </a:pathLst>
            </a:custGeom>
            <a:ln w="381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43280" y="4742434"/>
            <a:ext cx="4771390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 err="1">
                <a:solidFill>
                  <a:srgbClr val="C00000"/>
                </a:solidFill>
                <a:latin typeface="Calibri"/>
                <a:cs typeface="Calibri"/>
              </a:rPr>
              <a:t>Ученики</a:t>
            </a:r>
            <a:r>
              <a:rPr sz="20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Calibri"/>
                <a:cs typeface="Calibri"/>
              </a:rPr>
              <a:t>третьего класса </a:t>
            </a:r>
            <a:r>
              <a:rPr sz="2000" spc="-10" dirty="0" err="1" smtClean="0">
                <a:solidFill>
                  <a:srgbClr val="C00000"/>
                </a:solidFill>
                <a:latin typeface="Calibri"/>
                <a:cs typeface="Calibri"/>
              </a:rPr>
              <a:t>решили</a:t>
            </a:r>
            <a:r>
              <a:rPr sz="2000" spc="-10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помочь</a:t>
            </a:r>
            <a:r>
              <a:rPr sz="20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бабушкам</a:t>
            </a:r>
            <a:r>
              <a:rPr sz="20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20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дедушкам</a:t>
            </a:r>
            <a:r>
              <a:rPr sz="20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20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выходные. </a:t>
            </a:r>
            <a:r>
              <a:rPr sz="2000" spc="-25" dirty="0">
                <a:solidFill>
                  <a:srgbClr val="C00000"/>
                </a:solidFill>
                <a:latin typeface="Calibri"/>
                <a:cs typeface="Calibri"/>
              </a:rPr>
              <a:t>Кто-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то</a:t>
            </a:r>
            <a:r>
              <a:rPr sz="20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приготовил</a:t>
            </a:r>
            <a:r>
              <a:rPr sz="20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вкусный</a:t>
            </a:r>
            <a:r>
              <a:rPr sz="20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завтрак,</a:t>
            </a:r>
            <a:r>
              <a:rPr sz="20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кто-</a:t>
            </a:r>
            <a:r>
              <a:rPr sz="2000" spc="-25" dirty="0">
                <a:solidFill>
                  <a:srgbClr val="C00000"/>
                </a:solidFill>
                <a:latin typeface="Calibri"/>
                <a:cs typeface="Calibri"/>
              </a:rPr>
              <a:t>то </a:t>
            </a: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сходил</a:t>
            </a:r>
            <a:r>
              <a:rPr sz="20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за</a:t>
            </a:r>
            <a:r>
              <a:rPr sz="20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продуктами,</a:t>
            </a:r>
            <a:r>
              <a:rPr sz="2000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кто-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то</a:t>
            </a:r>
            <a:r>
              <a:rPr sz="20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помыл</a:t>
            </a:r>
            <a:r>
              <a:rPr sz="20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посуду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20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убрался</a:t>
            </a:r>
            <a:r>
              <a:rPr sz="20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20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квартире.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6221" y="234822"/>
            <a:ext cx="666750" cy="67627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1475" y="1268730"/>
            <a:ext cx="2602103" cy="324040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37916" y="1268730"/>
            <a:ext cx="2600071" cy="32404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086600" y="174497"/>
            <a:ext cx="1872208" cy="11996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914" y="174497"/>
            <a:ext cx="8250478" cy="622170"/>
          </a:xfrm>
          <a:prstGeom prst="rect">
            <a:avLst/>
          </a:prstGeom>
        </p:spPr>
        <p:txBody>
          <a:bodyPr vert="horz" wrap="square" lIns="0" tIns="128473" rIns="0" bIns="0" rtlCol="0">
            <a:spAutoFit/>
          </a:bodyPr>
          <a:lstStyle/>
          <a:p>
            <a:pPr marL="1171575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РАДОСТЬ</a:t>
            </a:r>
            <a:r>
              <a:rPr spc="-140" dirty="0"/>
              <a:t> </a:t>
            </a:r>
            <a:r>
              <a:rPr lang="ru-RU" spc="-10" dirty="0" smtClean="0"/>
              <a:t>ДАЯНИЯ</a:t>
            </a:r>
            <a:endParaRPr spc="-1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1875" y="4968237"/>
            <a:ext cx="3032125" cy="188976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89557" y="1022603"/>
            <a:ext cx="5539740" cy="105410"/>
            <a:chOff x="289557" y="1022603"/>
            <a:chExt cx="5539740" cy="10541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9557" y="1022603"/>
              <a:ext cx="5539745" cy="10515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23532" y="1052702"/>
              <a:ext cx="5473065" cy="0"/>
            </a:xfrm>
            <a:custGeom>
              <a:avLst/>
              <a:gdLst/>
              <a:ahLst/>
              <a:cxnLst/>
              <a:rect l="l" t="t" r="r" b="b"/>
              <a:pathLst>
                <a:path w="5473065">
                  <a:moveTo>
                    <a:pt x="0" y="0"/>
                  </a:moveTo>
                  <a:lnTo>
                    <a:pt x="5472620" y="0"/>
                  </a:lnTo>
                </a:path>
              </a:pathLst>
            </a:custGeom>
            <a:ln w="381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7200" y="4352182"/>
            <a:ext cx="4771390" cy="25263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dirty="0" smtClean="0">
                <a:solidFill>
                  <a:srgbClr val="C00000"/>
                </a:solidFill>
                <a:latin typeface="Calibri"/>
                <a:cs typeface="Calibri"/>
              </a:rPr>
              <a:t>Ребята</a:t>
            </a:r>
            <a:r>
              <a:rPr sz="2000" spc="-6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Calibri"/>
                <a:cs typeface="Calibri"/>
              </a:rPr>
              <a:t>третьего класса </a:t>
            </a:r>
            <a:r>
              <a:rPr lang="ru-RU" sz="2000" spc="-10" dirty="0" smtClean="0">
                <a:solidFill>
                  <a:srgbClr val="C00000"/>
                </a:solidFill>
                <a:latin typeface="Calibri"/>
                <a:cs typeface="Calibri"/>
              </a:rPr>
              <a:t>от чистого сердца навестили пожилого человека, подарили открытки, маленькие подарки и подарили свое внимание и тепло. Дети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spc="-10" dirty="0" smtClean="0">
                <a:solidFill>
                  <a:srgbClr val="C00000"/>
                </a:solidFill>
                <a:latin typeface="Calibri"/>
                <a:cs typeface="Calibri"/>
              </a:rPr>
              <a:t>видели и улыбки, и слёзы радости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spc="-10" dirty="0" smtClean="0">
                <a:solidFill>
                  <a:srgbClr val="C00000"/>
                </a:solidFill>
                <a:latin typeface="Calibri"/>
                <a:cs typeface="Calibri"/>
              </a:rPr>
              <a:t>на глазах пожилых людей, которые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spc="-10" dirty="0" smtClean="0">
                <a:solidFill>
                  <a:srgbClr val="C00000"/>
                </a:solidFill>
                <a:latin typeface="Calibri"/>
                <a:cs typeface="Calibri"/>
              </a:rPr>
              <a:t>подтвердили идею детского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spc="-10" dirty="0" smtClean="0">
                <a:solidFill>
                  <a:srgbClr val="C00000"/>
                </a:solidFill>
                <a:latin typeface="Calibri"/>
                <a:cs typeface="Calibri"/>
              </a:rPr>
              <a:t>желания - доставить людям радость.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6221" y="234822"/>
            <a:ext cx="666750" cy="676275"/>
          </a:xfrm>
          <a:prstGeom prst="rect">
            <a:avLst/>
          </a:prstGeom>
        </p:spPr>
      </p:pic>
      <p:pic>
        <p:nvPicPr>
          <p:cNvPr id="1026" name="Picture 2" descr="https://sun9-35.userapi.com/impg/VeGANb5nf_rakRttOOtGH_VgER5xDolU5F3UCg/JpZ55NZQJ2g.jpg?size=1280x720&amp;quality=95&amp;sign=1727f704ad39983f414833e56e012a38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21" y="1268572"/>
            <a:ext cx="5413375" cy="30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086600" y="240311"/>
            <a:ext cx="1872208" cy="119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78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064" rIns="0" bIns="0" rtlCol="0">
            <a:spAutoFit/>
          </a:bodyPr>
          <a:lstStyle/>
          <a:p>
            <a:pPr marL="471170">
              <a:lnSpc>
                <a:spcPct val="100000"/>
              </a:lnSpc>
              <a:spcBef>
                <a:spcPts val="95"/>
              </a:spcBef>
            </a:pPr>
            <a:r>
              <a:rPr lang="ru-RU" sz="4000" spc="-65" dirty="0" smtClean="0"/>
              <a:t>Фотоотчет о реализации </a:t>
            </a:r>
            <a:r>
              <a:rPr lang="ru-RU" sz="4000" spc="-65" dirty="0" err="1" smtClean="0"/>
              <a:t>Киноурока</a:t>
            </a:r>
            <a:endParaRPr sz="4000" dirty="0"/>
          </a:p>
        </p:txBody>
      </p:sp>
      <p:grpSp>
        <p:nvGrpSpPr>
          <p:cNvPr id="5" name="object 5"/>
          <p:cNvGrpSpPr/>
          <p:nvPr/>
        </p:nvGrpSpPr>
        <p:grpSpPr>
          <a:xfrm>
            <a:off x="289559" y="5271515"/>
            <a:ext cx="8636635" cy="105410"/>
            <a:chOff x="289559" y="5271515"/>
            <a:chExt cx="8636635" cy="10541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9559" y="5271515"/>
              <a:ext cx="8636508" cy="10515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23532" y="5301233"/>
              <a:ext cx="8569325" cy="0"/>
            </a:xfrm>
            <a:custGeom>
              <a:avLst/>
              <a:gdLst/>
              <a:ahLst/>
              <a:cxnLst/>
              <a:rect l="l" t="t" r="r" b="b"/>
              <a:pathLst>
                <a:path w="8569325">
                  <a:moveTo>
                    <a:pt x="0" y="0"/>
                  </a:moveTo>
                  <a:lnTo>
                    <a:pt x="8569007" y="0"/>
                  </a:lnTo>
                </a:path>
              </a:pathLst>
            </a:custGeom>
            <a:ln w="381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89559" y="1167383"/>
            <a:ext cx="8636635" cy="105410"/>
            <a:chOff x="289559" y="1167383"/>
            <a:chExt cx="8636635" cy="10541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9559" y="1167383"/>
              <a:ext cx="8636508" cy="10515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23519" y="1196720"/>
              <a:ext cx="8569325" cy="0"/>
            </a:xfrm>
            <a:custGeom>
              <a:avLst/>
              <a:gdLst/>
              <a:ahLst/>
              <a:cxnLst/>
              <a:rect l="l" t="t" r="r" b="b"/>
              <a:pathLst>
                <a:path w="8569325">
                  <a:moveTo>
                    <a:pt x="0" y="0"/>
                  </a:moveTo>
                  <a:lnTo>
                    <a:pt x="8569020" y="0"/>
                  </a:lnTo>
                </a:path>
              </a:pathLst>
            </a:custGeom>
            <a:ln w="381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AutoShape 2" descr="C:\Users\%D0%9F%D0%BE%D0%96%D0%9C%D0%B0%D0%93\Desktop\2024\%D0%9D%D0%9F%D0%9A\%D0%9A%D0%98%D0%9D%D0%9E%D0%A3%D0%A0%D0%9E%D0%9A%D0%98\%D0%A4%D0%9E%D0%A2%D0%9E%D0%9E%D0%9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4" descr="C:\Users\%D0%9F%D0%BE%D0%96%D0%9C%D0%B0%D0%93\Desktop\2024\%D0%9D%D0%9F%D0%9A\%D0%9A%D0%98%D0%9D%D0%9E%D0%A3%D0%A0%D0%9E%D0%9A%D0%98\%D0%A4%D0%9E%D0%A2%D0%9E%D0%9E%D0%9E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sun7-24.userapi.com/impg/91b07M6Cv__hs5J1n-JACKKSnHMNF0acY2FmkQ/jVXGlr-6_8Y.jpg?size=1561x1003&amp;quality=95&amp;sign=21ccf93ca2a6a97af3728b6a43d634fe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2" t="36757" r="4887" b="2446"/>
          <a:stretch/>
        </p:blipFill>
        <p:spPr bwMode="auto">
          <a:xfrm>
            <a:off x="762000" y="1827331"/>
            <a:ext cx="5562600" cy="314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689168" y="1502764"/>
            <a:ext cx="1872208" cy="1199688"/>
          </a:xfrm>
          <a:prstGeom prst="rect">
            <a:avLst/>
          </a:prstGeom>
        </p:spPr>
      </p:pic>
      <p:pic>
        <p:nvPicPr>
          <p:cNvPr id="15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48400" y="5376671"/>
            <a:ext cx="2508662" cy="1295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2E353D"/>
      </a:dk1>
      <a:lt1>
        <a:sysClr val="window" lastClr="F9F9FB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189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Office Theme</vt:lpstr>
      <vt:lpstr>Презентация PowerPoint</vt:lpstr>
      <vt:lpstr>Презентация PowerPoint</vt:lpstr>
      <vt:lpstr>Уважение –</vt:lpstr>
      <vt:lpstr>ТРИ СОЛНЦА – ТРИ РАДОСТИ</vt:lpstr>
      <vt:lpstr>РАДОСТЬ ПОЗНАНИЯ</vt:lpstr>
      <vt:lpstr>РАДОСТЬ ПОМОЩИ</vt:lpstr>
      <vt:lpstr>РАДОСТЬ ДАЯНИЯ</vt:lpstr>
      <vt:lpstr>Фотоотчет о реализации Киноурока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813829</dc:creator>
  <cp:lastModifiedBy>ПоЖМаГ</cp:lastModifiedBy>
  <cp:revision>7</cp:revision>
  <dcterms:created xsi:type="dcterms:W3CDTF">2025-03-03T15:39:18Z</dcterms:created>
  <dcterms:modified xsi:type="dcterms:W3CDTF">2025-03-04T14:26:40Z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2021-09-03T00:00:00Z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2025-03-03T00:00:00Z</vt:filetime>
  </property>
  <property fmtid="{D5CDD505-2E9C-101B-9397-08002B2CF9AE}" pid="5" name="Producer">
    <vt:lpwstr>Microsoft® PowerPoint® 2010</vt:lpwstr>
  </property>
</Properties>
</file>