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70" r:id="rId6"/>
    <p:sldId id="272" r:id="rId7"/>
    <p:sldId id="273" r:id="rId8"/>
    <p:sldId id="27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68489" autoAdjust="0"/>
  </p:normalViewPr>
  <p:slideViewPr>
    <p:cSldViewPr>
      <p:cViewPr varScale="1">
        <p:scale>
          <a:sx n="108" d="100"/>
          <a:sy n="108" d="100"/>
        </p:scale>
        <p:origin x="13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74C65-21BF-40F1-BE48-E257302051C6}" type="datetimeFigureOut">
              <a:rPr lang="ru-RU" smtClean="0"/>
              <a:pPr/>
              <a:t>05.12.2022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3E3B6-1CBA-4524-AB2B-2208778A2B8B}" type="slidenum">
              <a:rPr lang="ru-RU" smtClean="0"/>
              <a:pPr/>
              <a:t>‹#›</a:t>
            </a:fld>
            <a:endParaRPr lang="ru-RU"/>
          </a:p>
        </p:txBody>
      </p:sp>
    </p:spTree>
    <p:extLst>
      <p:ext uri="{BB962C8B-B14F-4D97-AF65-F5344CB8AC3E}">
        <p14:creationId xmlns:p14="http://schemas.microsoft.com/office/powerpoint/2010/main" val="407516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Электронный наглядно-демонстративный материал по оказанию первой доврачебной помощи помогает ребятам применять на практике теоретические знания, полученные на уроках ОБЖ. На муляжах ребята учатся делать непрямой массаж сердца, искусственную вентиляцию лёгких, удалять инородное тело, попавшее в верхние дыхательные пути, обрабатывать раны.</a:t>
            </a:r>
          </a:p>
          <a:p>
            <a:endParaRPr lang="ru-RU" dirty="0"/>
          </a:p>
        </p:txBody>
      </p:sp>
      <p:sp>
        <p:nvSpPr>
          <p:cNvPr id="4" name="Номер слайда 3"/>
          <p:cNvSpPr>
            <a:spLocks noGrp="1"/>
          </p:cNvSpPr>
          <p:nvPr>
            <p:ph type="sldNum" sz="quarter" idx="10"/>
          </p:nvPr>
        </p:nvSpPr>
        <p:spPr/>
        <p:txBody>
          <a:bodyPr/>
          <a:lstStyle/>
          <a:p>
            <a:fld id="{CBC3E3B6-1CBA-4524-AB2B-2208778A2B8B}" type="slidenum">
              <a:rPr lang="ru-RU" smtClean="0"/>
              <a:pPr/>
              <a:t>3</a:t>
            </a:fld>
            <a:endParaRPr lang="ru-RU"/>
          </a:p>
        </p:txBody>
      </p:sp>
    </p:spTree>
    <p:extLst>
      <p:ext uri="{BB962C8B-B14F-4D97-AF65-F5344CB8AC3E}">
        <p14:creationId xmlns:p14="http://schemas.microsoft.com/office/powerpoint/2010/main" val="371913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«Точке роста» проводятся не</a:t>
            </a:r>
            <a:r>
              <a:rPr lang="ru-RU" baseline="0" dirty="0" smtClean="0"/>
              <a:t> только уроки информатики и </a:t>
            </a:r>
            <a:r>
              <a:rPr lang="ru-RU" baseline="0" dirty="0" err="1" smtClean="0"/>
              <a:t>обж</a:t>
            </a:r>
            <a:r>
              <a:rPr lang="ru-RU" baseline="0" dirty="0" smtClean="0"/>
              <a:t>, </a:t>
            </a:r>
            <a:r>
              <a:rPr lang="ru-RU" dirty="0" smtClean="0"/>
              <a:t> на её базе школьники</a:t>
            </a:r>
            <a:r>
              <a:rPr lang="ru-RU" baseline="0" dirty="0" smtClean="0"/>
              <a:t> </a:t>
            </a:r>
            <a:r>
              <a:rPr lang="ru-RU" dirty="0" smtClean="0"/>
              <a:t>приняли участие во Всероссийской космической лабораторной работе «</a:t>
            </a:r>
            <a:r>
              <a:rPr lang="ru-RU" dirty="0" err="1" smtClean="0"/>
              <a:t>Космолаб</a:t>
            </a:r>
            <a:r>
              <a:rPr lang="ru-RU" dirty="0" smtClean="0"/>
              <a:t> — 2021», посвященной 60-летию первого полета человека в космос и празднованию Дня космонавтики. Под руководством учителя физики </a:t>
            </a:r>
            <a:r>
              <a:rPr lang="ru-RU" dirty="0" err="1" smtClean="0"/>
              <a:t>Фаюстовой</a:t>
            </a:r>
            <a:r>
              <a:rPr lang="ru-RU" dirty="0" smtClean="0"/>
              <a:t> Н.А. ребята узнали как,</a:t>
            </a:r>
            <a:r>
              <a:rPr lang="ru-RU" baseline="0" dirty="0" smtClean="0"/>
              <a:t> основываясь на гравитационном взаимодействии, </a:t>
            </a:r>
            <a:r>
              <a:rPr lang="ru-RU" dirty="0" smtClean="0"/>
              <a:t>определить массу не только произвольного объекта, но и массу Земли. Ребята также посмотрели интересное видео о том, как определить массу космонавта в космосе.</a:t>
            </a:r>
            <a:endParaRPr lang="ru-RU" dirty="0"/>
          </a:p>
        </p:txBody>
      </p:sp>
      <p:sp>
        <p:nvSpPr>
          <p:cNvPr id="4" name="Номер слайда 3"/>
          <p:cNvSpPr>
            <a:spLocks noGrp="1"/>
          </p:cNvSpPr>
          <p:nvPr>
            <p:ph type="sldNum" sz="quarter" idx="10"/>
          </p:nvPr>
        </p:nvSpPr>
        <p:spPr/>
        <p:txBody>
          <a:bodyPr/>
          <a:lstStyle/>
          <a:p>
            <a:fld id="{CBC3E3B6-1CBA-4524-AB2B-2208778A2B8B}" type="slidenum">
              <a:rPr lang="ru-RU" smtClean="0"/>
              <a:pPr/>
              <a:t>4</a:t>
            </a:fld>
            <a:endParaRPr lang="ru-RU"/>
          </a:p>
        </p:txBody>
      </p:sp>
    </p:spTree>
    <p:extLst>
      <p:ext uri="{BB962C8B-B14F-4D97-AF65-F5344CB8AC3E}">
        <p14:creationId xmlns:p14="http://schemas.microsoft.com/office/powerpoint/2010/main" val="162081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159041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349053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234484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297657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157735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136359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16722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347696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408837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417775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887A8C-3157-42AC-9064-A06206F81065}" type="datetimeFigureOut">
              <a:rPr lang="ru-RU" smtClean="0"/>
              <a:pPr/>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B2AA1F-2253-43C3-A265-4DEF1FDC6592}" type="slidenum">
              <a:rPr lang="ru-RU" smtClean="0"/>
              <a:pPr/>
              <a:t>‹#›</a:t>
            </a:fld>
            <a:endParaRPr lang="ru-RU"/>
          </a:p>
        </p:txBody>
      </p:sp>
    </p:spTree>
    <p:extLst>
      <p:ext uri="{BB962C8B-B14F-4D97-AF65-F5344CB8AC3E}">
        <p14:creationId xmlns:p14="http://schemas.microsoft.com/office/powerpoint/2010/main" val="143347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alpha val="62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87A8C-3157-42AC-9064-A06206F81065}" type="datetimeFigureOut">
              <a:rPr lang="ru-RU" smtClean="0"/>
              <a:pPr/>
              <a:t>05.12.2022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2AA1F-2253-43C3-A265-4DEF1FDC6592}" type="slidenum">
              <a:rPr lang="ru-RU" smtClean="0"/>
              <a:pPr/>
              <a:t>‹#›</a:t>
            </a:fld>
            <a:endParaRPr lang="ru-RU"/>
          </a:p>
        </p:txBody>
      </p:sp>
    </p:spTree>
    <p:extLst>
      <p:ext uri="{BB962C8B-B14F-4D97-AF65-F5344CB8AC3E}">
        <p14:creationId xmlns:p14="http://schemas.microsoft.com/office/powerpoint/2010/main" val="283972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99992" y="188640"/>
            <a:ext cx="3739952" cy="3600400"/>
          </a:xfrm>
        </p:spPr>
        <p:txBody>
          <a:bodyPr/>
          <a:lstStyle/>
          <a:p>
            <a:endParaRPr lang="ru-RU" dirty="0"/>
          </a:p>
        </p:txBody>
      </p:sp>
      <p:sp>
        <p:nvSpPr>
          <p:cNvPr id="3" name="Подзаголовок 2"/>
          <p:cNvSpPr>
            <a:spLocks noGrp="1"/>
          </p:cNvSpPr>
          <p:nvPr>
            <p:ph type="subTitle" idx="1"/>
          </p:nvPr>
        </p:nvSpPr>
        <p:spPr>
          <a:xfrm>
            <a:off x="1331640" y="5753472"/>
            <a:ext cx="6400800" cy="1104528"/>
          </a:xfrm>
        </p:spPr>
        <p:txBody>
          <a:bodyPr>
            <a:normAutofit/>
          </a:bodyPr>
          <a:lstStyle/>
          <a:p>
            <a:r>
              <a:rPr lang="ru-RU" sz="1800" b="1" dirty="0" smtClean="0">
                <a:solidFill>
                  <a:schemeClr val="tx1"/>
                </a:solidFill>
                <a:latin typeface="Times New Roman" panose="02020603050405020304" pitchFamily="18" charset="0"/>
                <a:cs typeface="Times New Roman" panose="02020603050405020304" pitchFamily="18" charset="0"/>
              </a:rPr>
              <a:t>МОУ СОШ №1 </a:t>
            </a:r>
            <a:r>
              <a:rPr lang="ru-RU" sz="1800" b="1" dirty="0" err="1" smtClean="0">
                <a:solidFill>
                  <a:schemeClr val="tx1"/>
                </a:solidFill>
                <a:latin typeface="Times New Roman" panose="02020603050405020304" pitchFamily="18" charset="0"/>
                <a:cs typeface="Times New Roman" panose="02020603050405020304" pitchFamily="18" charset="0"/>
              </a:rPr>
              <a:t>р.п</a:t>
            </a:r>
            <a:r>
              <a:rPr lang="ru-RU" sz="1800" b="1" dirty="0" smtClean="0">
                <a:solidFill>
                  <a:schemeClr val="tx1"/>
                </a:solidFill>
                <a:latin typeface="Times New Roman" panose="02020603050405020304" pitchFamily="18" charset="0"/>
                <a:cs typeface="Times New Roman" panose="02020603050405020304" pitchFamily="18" charset="0"/>
              </a:rPr>
              <a:t>. Пачелма</a:t>
            </a:r>
            <a:endParaRPr lang="ru-RU" sz="1800" b="1" dirty="0">
              <a:solidFill>
                <a:schemeClr val="tx1"/>
              </a:solidFill>
              <a:latin typeface="Times New Roman" panose="02020603050405020304" pitchFamily="18" charset="0"/>
              <a:cs typeface="Times New Roman" panose="02020603050405020304" pitchFamily="18" charset="0"/>
            </a:endParaRPr>
          </a:p>
          <a:p>
            <a:r>
              <a:rPr lang="ru-RU" sz="1800" b="1" dirty="0" smtClean="0">
                <a:solidFill>
                  <a:schemeClr val="tx1"/>
                </a:solidFill>
                <a:latin typeface="Times New Roman" panose="02020603050405020304" pitchFamily="18" charset="0"/>
                <a:cs typeface="Times New Roman" panose="02020603050405020304" pitchFamily="18" charset="0"/>
              </a:rPr>
              <a:t>2022год.</a:t>
            </a:r>
          </a:p>
          <a:p>
            <a:endParaRPr lang="ru-RU" sz="28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lum/>
            <a:extLst>
              <a:ext uri="{28A0092B-C50C-407E-A947-70E740481C1C}">
                <a14:useLocalDpi xmlns:a14="http://schemas.microsoft.com/office/drawing/2010/main" val="0"/>
              </a:ext>
            </a:extLst>
          </a:blip>
          <a:srcRect/>
          <a:stretch>
            <a:fillRect/>
          </a:stretch>
        </p:blipFill>
        <p:spPr bwMode="auto">
          <a:xfrm>
            <a:off x="611560" y="404664"/>
            <a:ext cx="7992886" cy="5349619"/>
          </a:xfrm>
          <a:prstGeom prst="rect">
            <a:avLst/>
          </a:prstGeom>
          <a:noFill/>
          <a:ln>
            <a:gradFill>
              <a:gsLst>
                <a:gs pos="0">
                  <a:srgbClr val="5E9EFF"/>
                </a:gs>
                <a:gs pos="39999">
                  <a:srgbClr val="85C2FF"/>
                </a:gs>
                <a:gs pos="70000">
                  <a:srgbClr val="C4D6EB"/>
                </a:gs>
                <a:gs pos="100000">
                  <a:srgbClr val="FFEBFA"/>
                </a:gs>
              </a:gsLst>
              <a:lin ang="5400000" scaled="0"/>
            </a:gradFill>
          </a:ln>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994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Точка Роста - шаг в будущее</a:t>
            </a:r>
            <a:endParaRPr lang="ru-RU" sz="32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67544" y="1268760"/>
            <a:ext cx="8229600" cy="4525963"/>
          </a:xfrm>
        </p:spPr>
        <p:txBody>
          <a:bodyPr>
            <a:normAutofit/>
          </a:bodyPr>
          <a:lstStyle/>
          <a:p>
            <a:pPr marL="0" indent="0" algn="just">
              <a:buNone/>
            </a:pPr>
            <a:r>
              <a:rPr lang="ru-RU" sz="2400" dirty="0" smtClean="0">
                <a:latin typeface="Times New Roman" pitchFamily="18" charset="0"/>
                <a:cs typeface="Times New Roman" pitchFamily="18" charset="0"/>
              </a:rPr>
              <a:t>1 сентября 2020 года в рамках федерального проекта «Современная школа» национального проекта «Образование» в МОУ СОШ №1 </a:t>
            </a:r>
            <a:r>
              <a:rPr lang="ru-RU" sz="2400" dirty="0" err="1" smtClean="0">
                <a:latin typeface="Times New Roman" pitchFamily="18" charset="0"/>
                <a:cs typeface="Times New Roman" pitchFamily="18" charset="0"/>
              </a:rPr>
              <a:t>р.п</a:t>
            </a:r>
            <a:r>
              <a:rPr lang="ru-RU" sz="2400" dirty="0" smtClean="0">
                <a:latin typeface="Times New Roman" pitchFamily="18" charset="0"/>
                <a:cs typeface="Times New Roman" pitchFamily="18" charset="0"/>
              </a:rPr>
              <a:t>. Пачелма были открыты кабинеты «Точки Роста». С этого дня на базе школы функционирует Центр цифрового и гуманитарного профилей. Работа в «Точке Роста» в целях формирования современных компетенций и навыков у обучающихся ведется по основным учебным предметам: «Информатика», «Основы безопасности жизнедеятельности», предметной области «Технология» и дополнительным направлениям: «Шахматы», «3</a:t>
            </a:r>
            <a:r>
              <a:rPr lang="en-US" sz="2400" dirty="0" smtClean="0">
                <a:latin typeface="Times New Roman" pitchFamily="18" charset="0"/>
                <a:cs typeface="Times New Roman" pitchFamily="18" charset="0"/>
              </a:rPr>
              <a:t>D</a:t>
            </a:r>
            <a:r>
              <a:rPr lang="ru-RU" sz="2400" dirty="0" smtClean="0">
                <a:latin typeface="Times New Roman" pitchFamily="18" charset="0"/>
                <a:cs typeface="Times New Roman" pitchFamily="18" charset="0"/>
              </a:rPr>
              <a:t> - моделирование». </a:t>
            </a:r>
            <a:endParaRPr lang="ru-RU"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445224"/>
            <a:ext cx="2376264" cy="97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674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0"/>
            <a:ext cx="1800200" cy="907890"/>
          </a:xfrm>
        </p:spPr>
        <p:txBody>
          <a:bodyPr/>
          <a:lstStyle/>
          <a:p>
            <a:r>
              <a:rPr lang="ru-RU" dirty="0" smtClean="0">
                <a:solidFill>
                  <a:srgbClr val="FF0000"/>
                </a:solidFill>
                <a:latin typeface="Times New Roman" pitchFamily="18" charset="0"/>
                <a:cs typeface="Times New Roman" pitchFamily="18" charset="0"/>
              </a:rPr>
              <a:t>  </a:t>
            </a:r>
            <a:endParaRPr lang="ru-RU" dirty="0">
              <a:solidFill>
                <a:srgbClr val="FF0000"/>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251520" y="404664"/>
            <a:ext cx="4392488" cy="5832648"/>
          </a:xfrm>
        </p:spPr>
        <p:txBody>
          <a:bodyPr>
            <a:normAutofit fontScale="92500" lnSpcReduction="20000"/>
          </a:bodyPr>
          <a:lstStyle/>
          <a:p>
            <a:r>
              <a:rPr lang="ru-RU" sz="2400" b="1" dirty="0" smtClean="0">
                <a:solidFill>
                  <a:srgbClr val="FF0000"/>
                </a:solidFill>
                <a:latin typeface="Times New Roman" pitchFamily="18" charset="0"/>
                <a:cs typeface="Times New Roman" pitchFamily="18" charset="0"/>
              </a:rPr>
              <a:t>Школьная газета «В ШКОЛЕ»</a:t>
            </a:r>
          </a:p>
          <a:p>
            <a:r>
              <a:rPr lang="ru-RU" sz="1900" b="1" dirty="0" smtClean="0">
                <a:latin typeface="Times New Roman" pitchFamily="18" charset="0"/>
                <a:cs typeface="Times New Roman" pitchFamily="18" charset="0"/>
              </a:rPr>
              <a:t>Цель проекта: </a:t>
            </a:r>
            <a:r>
              <a:rPr lang="ru-RU" sz="1900" dirty="0" smtClean="0">
                <a:latin typeface="Times New Roman" pitchFamily="18" charset="0"/>
                <a:cs typeface="Times New Roman" pitchFamily="18" charset="0"/>
              </a:rPr>
              <a:t>формирование </a:t>
            </a:r>
            <a:r>
              <a:rPr lang="ru-RU" sz="1900" dirty="0" err="1" smtClean="0">
                <a:latin typeface="Times New Roman" pitchFamily="18" charset="0"/>
                <a:cs typeface="Times New Roman" pitchFamily="18" charset="0"/>
              </a:rPr>
              <a:t>надпредметных</a:t>
            </a:r>
            <a:r>
              <a:rPr lang="ru-RU" sz="1900" dirty="0" smtClean="0">
                <a:latin typeface="Times New Roman" pitchFamily="18" charset="0"/>
                <a:cs typeface="Times New Roman" pitchFamily="18" charset="0"/>
              </a:rPr>
              <a:t> умений учащихся 8-11 классов при создании школьной газеты</a:t>
            </a:r>
          </a:p>
          <a:p>
            <a:r>
              <a:rPr lang="ru-RU" sz="1900" b="1" dirty="0" smtClean="0">
                <a:latin typeface="Times New Roman" pitchFamily="18" charset="0"/>
                <a:cs typeface="Times New Roman" pitchFamily="18" charset="0"/>
              </a:rPr>
              <a:t>Задачи проекта:</a:t>
            </a:r>
            <a:endParaRPr lang="ru-RU" sz="1900" dirty="0" smtClean="0">
              <a:latin typeface="Times New Roman" pitchFamily="18" charset="0"/>
              <a:cs typeface="Times New Roman" pitchFamily="18" charset="0"/>
            </a:endParaRPr>
          </a:p>
          <a:p>
            <a:pPr lvl="0"/>
            <a:r>
              <a:rPr lang="ru-RU" sz="1900" dirty="0" smtClean="0">
                <a:latin typeface="Times New Roman" pitchFamily="18" charset="0"/>
                <a:cs typeface="Times New Roman" pitchFamily="18" charset="0"/>
              </a:rPr>
              <a:t>Создать благоприятные условия для выявления творческих способностей учащихся  и  разностороннего развития личности.</a:t>
            </a:r>
          </a:p>
          <a:p>
            <a:pPr lvl="0"/>
            <a:r>
              <a:rPr lang="ru-RU" sz="1900" dirty="0" smtClean="0">
                <a:latin typeface="Times New Roman" pitchFamily="18" charset="0"/>
                <a:cs typeface="Times New Roman" pitchFamily="18" charset="0"/>
              </a:rPr>
              <a:t>Создать школьное журналистское объединение. </a:t>
            </a:r>
          </a:p>
          <a:p>
            <a:pPr lvl="0"/>
            <a:r>
              <a:rPr lang="ru-RU" sz="1900" dirty="0" smtClean="0">
                <a:latin typeface="Times New Roman" pitchFamily="18" charset="0"/>
                <a:cs typeface="Times New Roman" pitchFamily="18" charset="0"/>
              </a:rPr>
              <a:t>Развивать творческую свободу, активность и инициативу.</a:t>
            </a:r>
          </a:p>
          <a:p>
            <a:pPr lvl="0"/>
            <a:r>
              <a:rPr lang="ru-RU" sz="1900" dirty="0" smtClean="0">
                <a:latin typeface="Times New Roman" pitchFamily="18" charset="0"/>
                <a:cs typeface="Times New Roman" pitchFamily="18" charset="0"/>
              </a:rPr>
              <a:t>Изучить и научиться работать с текстовым, графическим редакторами. </a:t>
            </a:r>
          </a:p>
          <a:p>
            <a:pPr lvl="0"/>
            <a:r>
              <a:rPr lang="ru-RU" sz="1900" dirty="0" smtClean="0">
                <a:latin typeface="Times New Roman" pitchFamily="18" charset="0"/>
                <a:cs typeface="Times New Roman" pitchFamily="18" charset="0"/>
              </a:rPr>
              <a:t>Повысить информационную и коммуникативную культуру участников проекта.</a:t>
            </a:r>
          </a:p>
          <a:p>
            <a:pPr lvl="0"/>
            <a:r>
              <a:rPr lang="ru-RU" sz="1900" dirty="0" smtClean="0">
                <a:latin typeface="Times New Roman" pitchFamily="18" charset="0"/>
                <a:cs typeface="Times New Roman" pitchFamily="18" charset="0"/>
              </a:rPr>
              <a:t>Проводить </a:t>
            </a:r>
            <a:r>
              <a:rPr lang="ru-RU" sz="1900" dirty="0" err="1" smtClean="0">
                <a:latin typeface="Times New Roman" pitchFamily="18" charset="0"/>
                <a:cs typeface="Times New Roman" pitchFamily="18" charset="0"/>
              </a:rPr>
              <a:t>профориентационную</a:t>
            </a:r>
            <a:r>
              <a:rPr lang="ru-RU" sz="1900" dirty="0" smtClean="0">
                <a:latin typeface="Times New Roman" pitchFamily="18" charset="0"/>
                <a:cs typeface="Times New Roman" pitchFamily="18" charset="0"/>
              </a:rPr>
              <a:t> работу через  знакомство  учащихся с  такими профессиями как журналист, корреспондент, дизайнер, верстальщик, корректор.</a:t>
            </a:r>
          </a:p>
          <a:p>
            <a:endParaRPr lang="ru-RU" dirty="0"/>
          </a:p>
        </p:txBody>
      </p:sp>
      <p:pic>
        <p:nvPicPr>
          <p:cNvPr id="9" name="Picture 3" descr="D:\Рабочий стол\Точка роста\Фотографии\XiYgNtdM2Q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08720"/>
            <a:ext cx="4185465" cy="3240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46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4114800" cy="958428"/>
          </a:xfrm>
        </p:spPr>
        <p:txBody>
          <a:bodyPr>
            <a:normAutofit/>
          </a:bodyPr>
          <a:lstStyle/>
          <a:p>
            <a:pPr algn="ctr"/>
            <a:r>
              <a:rPr lang="ru-RU" dirty="0" smtClean="0">
                <a:solidFill>
                  <a:srgbClr val="FF0000"/>
                </a:solidFill>
                <a:latin typeface="Times New Roman" pitchFamily="18" charset="0"/>
                <a:cs typeface="Times New Roman" pitchFamily="18" charset="0"/>
              </a:rPr>
              <a:t>      </a:t>
            </a:r>
            <a:endParaRPr lang="ru-RU" dirty="0"/>
          </a:p>
        </p:txBody>
      </p:sp>
      <p:sp>
        <p:nvSpPr>
          <p:cNvPr id="4" name="Текст 3"/>
          <p:cNvSpPr>
            <a:spLocks noGrp="1"/>
          </p:cNvSpPr>
          <p:nvPr>
            <p:ph type="body" sz="half" idx="2"/>
          </p:nvPr>
        </p:nvSpPr>
        <p:spPr>
          <a:xfrm>
            <a:off x="395536" y="620688"/>
            <a:ext cx="8136904" cy="5760640"/>
          </a:xfrm>
        </p:spPr>
        <p:txBody>
          <a:bodyPr>
            <a:normAutofit/>
          </a:bodyPr>
          <a:lstStyle/>
          <a:p>
            <a:r>
              <a:rPr lang="ru-RU" sz="1800" b="1" dirty="0" smtClean="0">
                <a:latin typeface="Times New Roman" pitchFamily="18" charset="0"/>
                <a:cs typeface="Times New Roman" pitchFamily="18" charset="0"/>
              </a:rPr>
              <a:t>Ожидаемый результат: </a:t>
            </a:r>
            <a:endParaRPr lang="ru-RU" sz="1800" dirty="0" smtClean="0">
              <a:latin typeface="Times New Roman" pitchFamily="18" charset="0"/>
              <a:cs typeface="Times New Roman" pitchFamily="18" charset="0"/>
            </a:endParaRPr>
          </a:p>
          <a:p>
            <a:pPr lvl="0"/>
            <a:r>
              <a:rPr lang="ru-RU" sz="1800" dirty="0" smtClean="0">
                <a:latin typeface="Times New Roman" pitchFamily="18" charset="0"/>
                <a:cs typeface="Times New Roman" pitchFamily="18" charset="0"/>
              </a:rPr>
              <a:t>Положительные тенденции роста  качества знаний, умений и навыков обучающихся в использовании различных редакторов для обработки текстовой и графической информации.</a:t>
            </a:r>
          </a:p>
          <a:p>
            <a:pPr lvl="0"/>
            <a:r>
              <a:rPr lang="ru-RU" sz="1800" dirty="0" smtClean="0">
                <a:latin typeface="Times New Roman" pitchFamily="18" charset="0"/>
                <a:cs typeface="Times New Roman" pitchFamily="18" charset="0"/>
              </a:rPr>
              <a:t>Положительные тенденции  роста достижений обучающихся по предметам школьного курса, связанным с работой над газетой.</a:t>
            </a:r>
          </a:p>
          <a:p>
            <a:pPr lvl="0"/>
            <a:r>
              <a:rPr lang="ru-RU" sz="1800" dirty="0" smtClean="0">
                <a:latin typeface="Times New Roman" pitchFamily="18" charset="0"/>
                <a:cs typeface="Times New Roman" pitchFamily="18" charset="0"/>
              </a:rPr>
              <a:t>Удовлетворение потребностей детей в занятиях по интересам.</a:t>
            </a:r>
          </a:p>
          <a:p>
            <a:pPr lvl="0"/>
            <a:r>
              <a:rPr lang="ru-RU" sz="1800" dirty="0" smtClean="0">
                <a:latin typeface="Times New Roman" pitchFamily="18" charset="0"/>
                <a:cs typeface="Times New Roman" pitchFamily="18" charset="0"/>
              </a:rPr>
              <a:t>Систематический выпуск школьной газеты.</a:t>
            </a:r>
          </a:p>
          <a:p>
            <a:pPr algn="just"/>
            <a:endParaRPr lang="ru-RU" sz="1600" dirty="0">
              <a:latin typeface="Times New Roman" pitchFamily="18" charset="0"/>
              <a:cs typeface="Times New Roman" pitchFamily="18" charset="0"/>
            </a:endParaRPr>
          </a:p>
        </p:txBody>
      </p:sp>
      <p:pic>
        <p:nvPicPr>
          <p:cNvPr id="1026" name="Picture 2" descr="C:\Users\User\Desktop\Точка роста\05-12-2022_17-40-55\IMG20221205165843.jpg"/>
          <p:cNvPicPr>
            <a:picLocks noChangeAspect="1" noChangeArrowheads="1"/>
          </p:cNvPicPr>
          <p:nvPr/>
        </p:nvPicPr>
        <p:blipFill>
          <a:blip r:embed="rId3" cstate="print"/>
          <a:srcRect/>
          <a:stretch>
            <a:fillRect/>
          </a:stretch>
        </p:blipFill>
        <p:spPr bwMode="auto">
          <a:xfrm>
            <a:off x="-14438112" y="-10972600"/>
            <a:ext cx="4824000" cy="3618000"/>
          </a:xfrm>
          <a:prstGeom prst="rect">
            <a:avLst/>
          </a:prstGeom>
          <a:noFill/>
        </p:spPr>
      </p:pic>
      <p:pic>
        <p:nvPicPr>
          <p:cNvPr id="1027" name="Picture 3" descr="C:\Users\User\Desktop\Точка роста\05-12-2022_17-40-55\IMG20221205165843.jpg"/>
          <p:cNvPicPr>
            <a:picLocks noChangeAspect="1" noChangeArrowheads="1"/>
          </p:cNvPicPr>
          <p:nvPr/>
        </p:nvPicPr>
        <p:blipFill>
          <a:blip r:embed="rId4" cstate="print"/>
          <a:srcRect/>
          <a:stretch>
            <a:fillRect/>
          </a:stretch>
        </p:blipFill>
        <p:spPr bwMode="auto">
          <a:xfrm>
            <a:off x="-14478000" y="-10858500"/>
            <a:ext cx="1800000" cy="1350000"/>
          </a:xfrm>
          <a:prstGeom prst="rect">
            <a:avLst/>
          </a:prstGeom>
          <a:noFill/>
        </p:spPr>
      </p:pic>
      <p:pic>
        <p:nvPicPr>
          <p:cNvPr id="1028" name="Picture 4" descr="C:\Users\User\Desktop\Точка роста\05-12-2022_17-40-55\IMG20221205165843.jpg"/>
          <p:cNvPicPr>
            <a:picLocks noChangeAspect="1" noChangeArrowheads="1"/>
          </p:cNvPicPr>
          <p:nvPr/>
        </p:nvPicPr>
        <p:blipFill>
          <a:blip r:embed="rId5" cstate="print"/>
          <a:srcRect/>
          <a:stretch>
            <a:fillRect/>
          </a:stretch>
        </p:blipFill>
        <p:spPr bwMode="auto">
          <a:xfrm>
            <a:off x="-14478000" y="-10858500"/>
            <a:ext cx="3600000" cy="2700000"/>
          </a:xfrm>
          <a:prstGeom prst="rect">
            <a:avLst/>
          </a:prstGeom>
          <a:noFill/>
        </p:spPr>
      </p:pic>
      <p:pic>
        <p:nvPicPr>
          <p:cNvPr id="12" name="Рисунок 11" descr="IMG20221205165843.jpg"/>
          <p:cNvPicPr>
            <a:picLocks noChangeAspect="1"/>
          </p:cNvPicPr>
          <p:nvPr/>
        </p:nvPicPr>
        <p:blipFill>
          <a:blip r:embed="rId6" cstate="print"/>
          <a:stretch>
            <a:fillRect/>
          </a:stretch>
        </p:blipFill>
        <p:spPr>
          <a:xfrm>
            <a:off x="4644008" y="3501008"/>
            <a:ext cx="4128459" cy="3096344"/>
          </a:xfrm>
          <a:prstGeom prst="rect">
            <a:avLst/>
          </a:prstGeom>
          <a:ln>
            <a:noFill/>
          </a:ln>
          <a:effectLst>
            <a:outerShdw blurRad="292100" dist="139700" dir="2700000" algn="tl" rotWithShape="0">
              <a:srgbClr val="333333">
                <a:alpha val="65000"/>
              </a:srgbClr>
            </a:outerShdw>
          </a:effectLst>
        </p:spPr>
      </p:pic>
      <p:pic>
        <p:nvPicPr>
          <p:cNvPr id="13" name="Рисунок 12" descr="IMG20221205165704.jpg"/>
          <p:cNvPicPr>
            <a:picLocks noChangeAspect="1"/>
          </p:cNvPicPr>
          <p:nvPr/>
        </p:nvPicPr>
        <p:blipFill>
          <a:blip r:embed="rId7" cstate="print"/>
          <a:stretch>
            <a:fillRect/>
          </a:stretch>
        </p:blipFill>
        <p:spPr>
          <a:xfrm>
            <a:off x="971600" y="3140968"/>
            <a:ext cx="3995936" cy="2996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4636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3960440" cy="5832648"/>
          </a:xfrm>
        </p:spPr>
        <p:txBody>
          <a:bodyPr>
            <a:noAutofit/>
          </a:bodyPr>
          <a:lstStyle/>
          <a:p>
            <a:pPr algn="l"/>
            <a:r>
              <a:rPr lang="ru-RU" sz="1800" b="1" dirty="0" smtClean="0">
                <a:latin typeface="Times New Roman" pitchFamily="18" charset="0"/>
                <a:cs typeface="Times New Roman" pitchFamily="18" charset="0"/>
              </a:rPr>
              <a:t>Способы и формы  реализации проекта:</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Для достижения цели проекта необходимо: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-изучение проектной группой основ журналистики и издательского дела в форме деловой игры;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-работа  с литературой с целью изучения нормативных документов;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-закрепление полученных учащимися знаний через проигрывание ситуаций-проб (газетные викторины, анкеты);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-представление интересов учащихся через обсуждение актуальных проблем молодежи, создание мест для творческого самовыражения (публикации, интервью, творческие пробы, социальный опрос, анкетирование).</a:t>
            </a:r>
            <a:endParaRPr lang="ru-RU" sz="1800" dirty="0">
              <a:latin typeface="Times New Roman" pitchFamily="18" charset="0"/>
              <a:cs typeface="Times New Roman" pitchFamily="18" charset="0"/>
            </a:endParaRPr>
          </a:p>
        </p:txBody>
      </p:sp>
      <p:pic>
        <p:nvPicPr>
          <p:cNvPr id="3" name="Picture 2" descr="D:\Рабочий стол\Точка роста\Фотографии\17_ijunj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284984"/>
            <a:ext cx="3461008" cy="2930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descr="D:\Рабочий стол\Точка роста\Фотографии\30.06.21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548680"/>
            <a:ext cx="3491880" cy="2619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Autofit/>
          </a:bodyPr>
          <a:lstStyle/>
          <a:p>
            <a:pPr lvl="0"/>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Один из важнейших этапов работы над созданием номера –изучение информационных технологий- работа с программами: MS </a:t>
            </a:r>
            <a:r>
              <a:rPr lang="ru-RU" sz="2400" dirty="0" err="1" smtClean="0"/>
              <a:t>Publisher</a:t>
            </a:r>
            <a:r>
              <a:rPr lang="ru-RU" sz="2400" dirty="0" smtClean="0"/>
              <a:t>, </a:t>
            </a:r>
            <a:r>
              <a:rPr lang="ru-RU" sz="2400" dirty="0" err="1" smtClean="0"/>
              <a:t>Adobe</a:t>
            </a:r>
            <a:r>
              <a:rPr lang="ru-RU" sz="2400" dirty="0" smtClean="0"/>
              <a:t> </a:t>
            </a:r>
            <a:r>
              <a:rPr lang="ru-RU" sz="2400" dirty="0" err="1" smtClean="0"/>
              <a:t>PageMaker</a:t>
            </a:r>
            <a:r>
              <a:rPr lang="ru-RU" sz="2400" dirty="0" smtClean="0"/>
              <a:t>, </a:t>
            </a:r>
            <a:r>
              <a:rPr lang="ru-RU" sz="2400" dirty="0" err="1" smtClean="0"/>
              <a:t>Adobe</a:t>
            </a:r>
            <a:r>
              <a:rPr lang="ru-RU" sz="2400" dirty="0" smtClean="0"/>
              <a:t> </a:t>
            </a:r>
            <a:r>
              <a:rPr lang="ru-RU" sz="2400" dirty="0" err="1" smtClean="0"/>
              <a:t>Photoshop</a:t>
            </a:r>
            <a:r>
              <a:rPr lang="ru-RU" sz="2400" dirty="0" smtClean="0"/>
              <a:t>, MS </a:t>
            </a:r>
            <a:r>
              <a:rPr lang="ru-RU" sz="2400" dirty="0" err="1" smtClean="0"/>
              <a:t>Word</a:t>
            </a:r>
            <a:r>
              <a:rPr lang="ru-RU" sz="2400" dirty="0" smtClean="0"/>
              <a:t>, MS </a:t>
            </a:r>
            <a:r>
              <a:rPr lang="ru-RU" sz="2400" dirty="0" err="1" smtClean="0"/>
              <a:t>PowerPoint</a:t>
            </a:r>
            <a:r>
              <a:rPr lang="ru-RU" sz="2400" dirty="0" smtClean="0"/>
              <a:t>, MS </a:t>
            </a:r>
            <a:r>
              <a:rPr lang="ru-RU" sz="2400" dirty="0" err="1" smtClean="0"/>
              <a:t>Excel</a:t>
            </a:r>
            <a:r>
              <a:rPr lang="ru-RU" sz="2400" dirty="0" smtClean="0"/>
              <a:t>, MS </a:t>
            </a:r>
            <a:r>
              <a:rPr lang="ru-RU" sz="2400" dirty="0" err="1" smtClean="0"/>
              <a:t>Paint</a:t>
            </a:r>
            <a:r>
              <a:rPr lang="ru-RU" sz="2400" dirty="0" smtClean="0"/>
              <a:t>, AABBYY </a:t>
            </a:r>
            <a:r>
              <a:rPr lang="ru-RU" sz="2400" dirty="0" err="1" smtClean="0"/>
              <a:t>Fine</a:t>
            </a:r>
            <a:r>
              <a:rPr lang="ru-RU" sz="2400" dirty="0" smtClean="0"/>
              <a:t> </a:t>
            </a:r>
            <a:r>
              <a:rPr lang="ru-RU" sz="2400" dirty="0" err="1" smtClean="0"/>
              <a:t>Reader</a:t>
            </a:r>
            <a:r>
              <a:rPr lang="ru-RU" sz="2400" dirty="0" smtClean="0"/>
              <a:t>.</a:t>
            </a:r>
            <a:br>
              <a:rPr lang="ru-RU" sz="2400" dirty="0" smtClean="0"/>
            </a:br>
            <a:endParaRPr lang="ru-RU" sz="2400" dirty="0"/>
          </a:p>
        </p:txBody>
      </p:sp>
      <p:pic>
        <p:nvPicPr>
          <p:cNvPr id="4" name="Picture 4" descr="D:\Рабочий стол\Точка роста\Фотографии\AbAe_IfOBa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996952"/>
            <a:ext cx="4536504"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3" descr="D:\Рабочий стол\Точка роста\Фотографии\AdNdL3Nk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140968"/>
            <a:ext cx="2808312" cy="2728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4176464" cy="2308324"/>
          </a:xfrm>
          <a:prstGeom prst="rect">
            <a:avLst/>
          </a:prstGeom>
        </p:spPr>
        <p:txBody>
          <a:bodyPr wrap="square">
            <a:spAutoFit/>
          </a:bodyPr>
          <a:lstStyle/>
          <a:p>
            <a:r>
              <a:rPr lang="ru-RU" dirty="0" smtClean="0">
                <a:latin typeface="Times New Roman" pitchFamily="18" charset="0"/>
                <a:cs typeface="Times New Roman" pitchFamily="18" charset="0"/>
              </a:rPr>
              <a:t>Газета не является политической и не пропагандирует взгляды каких-либо партий, религиозные воззрения. Издание отражает события, явления, мнения с точки зрения общечеловеческих ценностей: мира, добра, толерантности, здорового образа жизни и т.д. </a:t>
            </a:r>
            <a:endParaRPr lang="ru-RU" dirty="0">
              <a:latin typeface="Times New Roman" pitchFamily="18" charset="0"/>
              <a:cs typeface="Times New Roman" pitchFamily="18" charset="0"/>
            </a:endParaRPr>
          </a:p>
        </p:txBody>
      </p:sp>
      <p:pic>
        <p:nvPicPr>
          <p:cNvPr id="4" name="Рисунок 3" descr="IMG-20211221-WA0014.jpg"/>
          <p:cNvPicPr>
            <a:picLocks noChangeAspect="1"/>
          </p:cNvPicPr>
          <p:nvPr/>
        </p:nvPicPr>
        <p:blipFill>
          <a:blip r:embed="rId2" cstate="print"/>
          <a:stretch>
            <a:fillRect/>
          </a:stretch>
        </p:blipFill>
        <p:spPr>
          <a:xfrm>
            <a:off x="827584" y="3284984"/>
            <a:ext cx="3995936" cy="2996952"/>
          </a:xfrm>
          <a:prstGeom prst="rect">
            <a:avLst/>
          </a:prstGeom>
        </p:spPr>
      </p:pic>
      <p:pic>
        <p:nvPicPr>
          <p:cNvPr id="5" name="Рисунок 4" descr="IMG20211220152744.jpg"/>
          <p:cNvPicPr>
            <a:picLocks noChangeAspect="1"/>
          </p:cNvPicPr>
          <p:nvPr/>
        </p:nvPicPr>
        <p:blipFill>
          <a:blip r:embed="rId3" cstate="print"/>
          <a:stretch>
            <a:fillRect/>
          </a:stretch>
        </p:blipFill>
        <p:spPr>
          <a:xfrm>
            <a:off x="5076056" y="548680"/>
            <a:ext cx="3467877" cy="2600908"/>
          </a:xfrm>
          <a:prstGeom prst="rect">
            <a:avLst/>
          </a:prstGeom>
        </p:spPr>
      </p:pic>
      <p:pic>
        <p:nvPicPr>
          <p:cNvPr id="6" name="Рисунок 5" descr="IMG-20210626-WA0001.jpg"/>
          <p:cNvPicPr>
            <a:picLocks noChangeAspect="1"/>
          </p:cNvPicPr>
          <p:nvPr/>
        </p:nvPicPr>
        <p:blipFill>
          <a:blip r:embed="rId4" cstate="print"/>
          <a:stretch>
            <a:fillRect/>
          </a:stretch>
        </p:blipFill>
        <p:spPr>
          <a:xfrm>
            <a:off x="5004047" y="3356992"/>
            <a:ext cx="3840427" cy="288032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11560" y="1188874"/>
            <a:ext cx="77048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Создание школьной газеты – один из способов формирования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надпредметных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умений школьников, повышения познавательной и творческой активности ребят и одновременно результат проектной деятельности школьников. Отчетом о проделанной работе становится выпуск очередного номера газеты</a:t>
            </a:r>
            <a:r>
              <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IMG20221205165825.jpg"/>
          <p:cNvPicPr>
            <a:picLocks noChangeAspect="1"/>
          </p:cNvPicPr>
          <p:nvPr/>
        </p:nvPicPr>
        <p:blipFill>
          <a:blip r:embed="rId2" cstate="print"/>
          <a:srcRect l="15789" t="32881"/>
          <a:stretch>
            <a:fillRect/>
          </a:stretch>
        </p:blipFill>
        <p:spPr>
          <a:xfrm>
            <a:off x="1043608" y="3429000"/>
            <a:ext cx="6772861" cy="2592288"/>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E5B9B7"/>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395</Words>
  <Application>Microsoft Office PowerPoint</Application>
  <PresentationFormat>Экран (4:3)</PresentationFormat>
  <Paragraphs>28</Paragraphs>
  <Slides>8</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Times New Roman</vt:lpstr>
      <vt:lpstr>Тема Office</vt:lpstr>
      <vt:lpstr>Презентация PowerPoint</vt:lpstr>
      <vt:lpstr>Точка Роста - шаг в будущее</vt:lpstr>
      <vt:lpstr>  </vt:lpstr>
      <vt:lpstr>      </vt:lpstr>
      <vt:lpstr>Способы и формы  реализации проекта: Для достижения цели проекта необходимо:   -изучение проектной группой основ журналистики и издательского дела в форме деловой игры;  -работа  с литературой с целью изучения нормативных документов; -закрепление полученных учащимися знаний через проигрывание ситуаций-проб (газетные викторины, анкеты); -представление интересов учащихся через обсуждение актуальных проблем молодежи, создание мест для творческого самовыражения (публикации, интервью, творческие пробы, социальный опрос, анкетирование).</vt:lpstr>
      <vt:lpstr>    Один из важнейших этапов работы над созданием номера –изучение информационных технологий- работа с программами: MS Publisher, Adobe PageMaker, Adobe Photoshop, MS Word, MS PowerPoint, MS Excel, MS Paint, AABBYY Fine Reader.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Аминистратор</cp:lastModifiedBy>
  <cp:revision>43</cp:revision>
  <dcterms:created xsi:type="dcterms:W3CDTF">2021-07-06T08:32:44Z</dcterms:created>
  <dcterms:modified xsi:type="dcterms:W3CDTF">2022-12-05T18:46:41Z</dcterms:modified>
</cp:coreProperties>
</file>