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269" r:id="rId1"/>
  </p:sldMasterIdLst>
  <p:notesMasterIdLst>
    <p:notesMasterId r:id="rId35"/>
  </p:notesMasterIdLst>
  <p:sldIdLst>
    <p:sldId id="355" r:id="rId2"/>
    <p:sldId id="292" r:id="rId3"/>
    <p:sldId id="293" r:id="rId4"/>
    <p:sldId id="294" r:id="rId5"/>
    <p:sldId id="295" r:id="rId6"/>
    <p:sldId id="296" r:id="rId7"/>
    <p:sldId id="297" r:id="rId8"/>
    <p:sldId id="356" r:id="rId9"/>
    <p:sldId id="298" r:id="rId10"/>
    <p:sldId id="299" r:id="rId11"/>
    <p:sldId id="300" r:id="rId12"/>
    <p:sldId id="301" r:id="rId13"/>
    <p:sldId id="302" r:id="rId14"/>
    <p:sldId id="357" r:id="rId15"/>
    <p:sldId id="303" r:id="rId16"/>
    <p:sldId id="304" r:id="rId17"/>
    <p:sldId id="305" r:id="rId18"/>
    <p:sldId id="354" r:id="rId19"/>
    <p:sldId id="306" r:id="rId20"/>
    <p:sldId id="358" r:id="rId21"/>
    <p:sldId id="307" r:id="rId22"/>
    <p:sldId id="309" r:id="rId23"/>
    <p:sldId id="308" r:id="rId24"/>
    <p:sldId id="310" r:id="rId25"/>
    <p:sldId id="312" r:id="rId26"/>
    <p:sldId id="359" r:id="rId27"/>
    <p:sldId id="330" r:id="rId28"/>
    <p:sldId id="331" r:id="rId29"/>
    <p:sldId id="347" r:id="rId30"/>
    <p:sldId id="332" r:id="rId31"/>
    <p:sldId id="333" r:id="rId32"/>
    <p:sldId id="360" r:id="rId33"/>
    <p:sldId id="274" r:id="rId3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03" userDrawn="1">
          <p15:clr>
            <a:srgbClr val="A4A3A4"/>
          </p15:clr>
        </p15:guide>
        <p15:guide id="2" pos="1209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Комп" initials="К" lastIdx="0" clrIdx="0">
    <p:extLst>
      <p:ext uri="{19B8F6BF-5375-455C-9EA6-DF929625EA0E}">
        <p15:presenceInfo xmlns:p15="http://schemas.microsoft.com/office/powerpoint/2012/main" userId="Комп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43E6E"/>
    <a:srgbClr val="FDEFDE"/>
    <a:srgbClr val="DFA5F3"/>
    <a:srgbClr val="895697"/>
    <a:srgbClr val="C089B5"/>
    <a:srgbClr val="FCC175"/>
    <a:srgbClr val="A46FAB"/>
    <a:srgbClr val="FEB631"/>
    <a:srgbClr val="B27EC2"/>
    <a:srgbClr val="FEDDA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38B1855-1B75-4FBE-930C-398BA8C253C6}" styleName="Стиль из темы 2 - акцент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012ECD-51FC-41F1-AA8D-1B2483CD663E}" styleName="Светлый стиль 2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F2DE63D5-997A-4646-A377-4702673A728D}" styleName="Светлый стиль 2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D27102A9-8310-4765-A935-A1911B00CA55}" styleName="Светлый стиль 1 — акцент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68D230F3-CF80-4859-8CE7-A43EE81993B5}" styleName="Светлый стиль 1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17292A2E-F333-43FB-9621-5CBBE7FDCDCB}" styleName="Светлый стиль 2 — акцент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C4B1156A-380E-4F78-BDF5-A606A8083BF9}" styleName="Средний стиль 4 —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693" autoAdjust="0"/>
    <p:restoredTop sz="94881" autoAdjust="0"/>
  </p:normalViewPr>
  <p:slideViewPr>
    <p:cSldViewPr>
      <p:cViewPr varScale="1">
        <p:scale>
          <a:sx n="78" d="100"/>
          <a:sy n="78" d="100"/>
        </p:scale>
        <p:origin x="499" y="43"/>
      </p:cViewPr>
      <p:guideLst>
        <p:guide orient="horz" pos="3203"/>
        <p:guide pos="120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752D0B2B-0562-4E85-BB90-7FBDCF1F3755}" type="datetimeFigureOut">
              <a:rPr lang="ru-RU"/>
              <a:pPr>
                <a:defRPr/>
              </a:pPr>
              <a:t>19.02.2023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6A308EAC-F45B-4262-93DA-93F50B8A3D1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858645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A308EAC-F45B-4262-93DA-93F50B8A3D14}" type="slidenum">
              <a:rPr lang="ru-RU" smtClean="0"/>
              <a:pPr>
                <a:defRPr/>
              </a:pPr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92450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A308EAC-F45B-4262-93DA-93F50B8A3D14}" type="slidenum">
              <a:rPr lang="ru-RU" smtClean="0"/>
              <a:pPr>
                <a:defRPr/>
              </a:pPr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44550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A308EAC-F45B-4262-93DA-93F50B8A3D14}" type="slidenum">
              <a:rPr lang="ru-RU" smtClean="0"/>
              <a:pPr>
                <a:defRPr/>
              </a:pPr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77002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A308EAC-F45B-4262-93DA-93F50B8A3D14}" type="slidenum">
              <a:rPr lang="ru-RU" smtClean="0"/>
              <a:pPr>
                <a:defRPr/>
              </a:pPr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7481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A308EAC-F45B-4262-93DA-93F50B8A3D14}" type="slidenum">
              <a:rPr lang="ru-RU" smtClean="0"/>
              <a:pPr>
                <a:defRPr/>
              </a:pPr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67415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fi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B9DE9E8-80FA-40B6-96D3-93391DFF72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0"/>
          <a:stretch/>
        </p:blipFill>
        <p:spPr>
          <a:xfrm>
            <a:off x="-1" y="0"/>
            <a:ext cx="122718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1795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4C70BCF-6F54-4660-AEA8-183FC1E5D3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5432" y="-4763"/>
            <a:ext cx="6858000" cy="68580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EB722DC-1DDC-4F00-81DA-F559D690AE1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8488" y="188640"/>
            <a:ext cx="1512168" cy="684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8851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CA417D0-5FAC-4293-AA38-4C89B28286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8" t="-431" b="431"/>
          <a:stretch/>
        </p:blipFill>
        <p:spPr>
          <a:xfrm rot="10800000">
            <a:off x="0" y="0"/>
            <a:ext cx="12192000" cy="68877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71E67B3-3631-47E2-B13D-98BFA9DF13E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552" y="136525"/>
            <a:ext cx="936104" cy="423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9509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FB3ACB6-3A19-4F18-A11E-99D8323C696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51"/>
          <a:stretch/>
        </p:blipFill>
        <p:spPr>
          <a:xfrm>
            <a:off x="5372100" y="0"/>
            <a:ext cx="6858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EF042FC-D81E-4B8F-A393-A4BE141D470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552" y="136525"/>
            <a:ext cx="936104" cy="423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5066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5A78360-F3C5-4624-A6F6-40507628FA5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ADBEC69-47B2-417E-8440-4E8F3ECEEE9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78780" cy="68580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04AD5CF-9755-41B6-A981-32CA040E03D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552" y="136525"/>
            <a:ext cx="936104" cy="423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2268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D835D4A-6C1C-489E-B9C1-3753928A2AD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3366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5920ABE-7B65-4809-91C5-6C17F9A56B1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5310" y="132193"/>
            <a:ext cx="973562" cy="44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191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137AD3B-8E70-47EA-9188-20952F24097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960" y="-2672186"/>
            <a:ext cx="6858000" cy="1219007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33EA593-31B3-4A1E-A83C-71C01BF888C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552" y="136525"/>
            <a:ext cx="936104" cy="423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2580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F9C3D94-1562-4418-A67F-922C56DC5C6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341" y="0"/>
            <a:ext cx="6858000" cy="6858000"/>
          </a:xfrm>
          <a:prstGeom prst="rect">
            <a:avLst/>
          </a:prstGeom>
          <a:scene3d>
            <a:camera prst="orthographicFront">
              <a:rot lat="0" lon="21299996" rev="16200000"/>
            </a:camera>
            <a:lightRig rig="threePt" dir="t"/>
          </a:scene3d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7755F24-2CDE-4861-985D-8790DCA8ABE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552" y="136525"/>
            <a:ext cx="936104" cy="423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2139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3811466-A896-43F9-8F50-FCC0CF96B8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1842" y="-2672161"/>
            <a:ext cx="6858000" cy="1220232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410D625-D24B-47FA-81E6-9593237294A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552" y="136525"/>
            <a:ext cx="936104" cy="423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8122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7DF2A1A-7A84-4003-8F27-E04F0A98C1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085ADFC-6D83-48E8-BCF7-C4368B3D3BF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552" y="136525"/>
            <a:ext cx="936104" cy="423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8873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77C6126-16BC-4C3D-97DE-6C6ACB9DA61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CAD8F64-A5D4-4D48-A5E6-F02110F43FB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5310" y="132193"/>
            <a:ext cx="973562" cy="44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0481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16E7FEC-C3A3-41D2-9BA7-A8691E3EA1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42" y="-4763"/>
            <a:ext cx="12195842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B2A3ADA-C05F-40DE-97A0-219D2B1D6EB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552" y="136525"/>
            <a:ext cx="936104" cy="423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9195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0390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70" r:id="rId1"/>
    <p:sldLayoutId id="2147484281" r:id="rId2"/>
    <p:sldLayoutId id="2147484271" r:id="rId3"/>
    <p:sldLayoutId id="2147484272" r:id="rId4"/>
    <p:sldLayoutId id="2147484273" r:id="rId5"/>
    <p:sldLayoutId id="2147484274" r:id="rId6"/>
    <p:sldLayoutId id="2147484275" r:id="rId7"/>
    <p:sldLayoutId id="2147484276" r:id="rId8"/>
    <p:sldLayoutId id="2147484277" r:id="rId9"/>
    <p:sldLayoutId id="2147484278" r:id="rId10"/>
    <p:sldLayoutId id="2147484279" r:id="rId11"/>
    <p:sldLayoutId id="214748428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slide" Target="slide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12.xml"/><Relationship Id="rId7" Type="http://schemas.openxmlformats.org/officeDocument/2006/relationships/slide" Target="slide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0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" Target="slide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0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" Target="slide2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0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" Target="slide2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0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" Target="slide2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0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" Target="slide2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0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13" Type="http://schemas.openxmlformats.org/officeDocument/2006/relationships/slide" Target="slide14.xml"/><Relationship Id="rId18" Type="http://schemas.openxmlformats.org/officeDocument/2006/relationships/slide" Target="slide19.xml"/><Relationship Id="rId26" Type="http://schemas.openxmlformats.org/officeDocument/2006/relationships/slide" Target="slide27.xml"/><Relationship Id="rId3" Type="http://schemas.openxmlformats.org/officeDocument/2006/relationships/slide" Target="slide4.xml"/><Relationship Id="rId21" Type="http://schemas.openxmlformats.org/officeDocument/2006/relationships/slide" Target="slide22.xml"/><Relationship Id="rId7" Type="http://schemas.openxmlformats.org/officeDocument/2006/relationships/slide" Target="slide8.xml"/><Relationship Id="rId12" Type="http://schemas.openxmlformats.org/officeDocument/2006/relationships/slide" Target="slide13.xml"/><Relationship Id="rId17" Type="http://schemas.openxmlformats.org/officeDocument/2006/relationships/slide" Target="slide18.xml"/><Relationship Id="rId25" Type="http://schemas.openxmlformats.org/officeDocument/2006/relationships/slide" Target="slide26.xml"/><Relationship Id="rId2" Type="http://schemas.openxmlformats.org/officeDocument/2006/relationships/slide" Target="slide3.xml"/><Relationship Id="rId16" Type="http://schemas.openxmlformats.org/officeDocument/2006/relationships/slide" Target="slide17.xml"/><Relationship Id="rId20" Type="http://schemas.openxmlformats.org/officeDocument/2006/relationships/slide" Target="slide21.xml"/><Relationship Id="rId29" Type="http://schemas.openxmlformats.org/officeDocument/2006/relationships/slide" Target="slide30.xml"/><Relationship Id="rId1" Type="http://schemas.openxmlformats.org/officeDocument/2006/relationships/slideLayout" Target="../slideLayouts/slideLayout5.xml"/><Relationship Id="rId6" Type="http://schemas.openxmlformats.org/officeDocument/2006/relationships/slide" Target="slide7.xml"/><Relationship Id="rId11" Type="http://schemas.openxmlformats.org/officeDocument/2006/relationships/slide" Target="slide12.xml"/><Relationship Id="rId24" Type="http://schemas.openxmlformats.org/officeDocument/2006/relationships/slide" Target="slide25.xml"/><Relationship Id="rId5" Type="http://schemas.openxmlformats.org/officeDocument/2006/relationships/slide" Target="slide6.xml"/><Relationship Id="rId15" Type="http://schemas.openxmlformats.org/officeDocument/2006/relationships/slide" Target="slide16.xml"/><Relationship Id="rId23" Type="http://schemas.openxmlformats.org/officeDocument/2006/relationships/slide" Target="slide24.xml"/><Relationship Id="rId28" Type="http://schemas.openxmlformats.org/officeDocument/2006/relationships/slide" Target="slide29.xml"/><Relationship Id="rId10" Type="http://schemas.openxmlformats.org/officeDocument/2006/relationships/slide" Target="slide11.xml"/><Relationship Id="rId19" Type="http://schemas.openxmlformats.org/officeDocument/2006/relationships/slide" Target="slide20.xml"/><Relationship Id="rId31" Type="http://schemas.openxmlformats.org/officeDocument/2006/relationships/slide" Target="slide32.xml"/><Relationship Id="rId4" Type="http://schemas.openxmlformats.org/officeDocument/2006/relationships/slide" Target="slide5.xml"/><Relationship Id="rId9" Type="http://schemas.openxmlformats.org/officeDocument/2006/relationships/slide" Target="slide10.xml"/><Relationship Id="rId14" Type="http://schemas.openxmlformats.org/officeDocument/2006/relationships/slide" Target="slide15.xml"/><Relationship Id="rId22" Type="http://schemas.openxmlformats.org/officeDocument/2006/relationships/slide" Target="slide23.xml"/><Relationship Id="rId27" Type="http://schemas.openxmlformats.org/officeDocument/2006/relationships/slide" Target="slide28.xml"/><Relationship Id="rId30" Type="http://schemas.openxmlformats.org/officeDocument/2006/relationships/slide" Target="slide3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" Target="slide2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0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" Target="slide2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8.png"/><Relationship Id="rId4" Type="http://schemas.openxmlformats.org/officeDocument/2006/relationships/image" Target="../media/image10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" Target="slide2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9.png"/><Relationship Id="rId4" Type="http://schemas.openxmlformats.org/officeDocument/2006/relationships/image" Target="../media/image10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" Target="slide2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0.png"/><Relationship Id="rId4" Type="http://schemas.openxmlformats.org/officeDocument/2006/relationships/image" Target="../media/image10.sv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slide" Target="slide2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slide" Target="slide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3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" Target="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4.png"/><Relationship Id="rId4" Type="http://schemas.openxmlformats.org/officeDocument/2006/relationships/image" Target="../media/image10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" Target="slide2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5.png"/><Relationship Id="rId4" Type="http://schemas.openxmlformats.org/officeDocument/2006/relationships/image" Target="../media/image10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" Target="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6.png"/><Relationship Id="rId4" Type="http://schemas.openxmlformats.org/officeDocument/2006/relationships/image" Target="../media/image10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" Target="slide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0.sv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" Target="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7.png"/><Relationship Id="rId4" Type="http://schemas.openxmlformats.org/officeDocument/2006/relationships/image" Target="../media/image10.sv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" Target="slide2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8.png"/><Relationship Id="rId4" Type="http://schemas.openxmlformats.org/officeDocument/2006/relationships/image" Target="../media/image10.sv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9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" Target="slide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0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" Target="slide2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0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" Target="slide2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0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" Target="slide2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0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" Target="slide2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0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slide" Target="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50927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630807" y="1947709"/>
            <a:ext cx="8774197" cy="39780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1500"/>
              </a:spcAft>
            </a:pPr>
            <a:r>
              <a:rPr lang="ru-RU" sz="3000" b="1" dirty="0">
                <a:solidFill>
                  <a:srgbClr val="643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Кому принадлежат</a:t>
            </a:r>
            <a:br>
              <a:rPr lang="ru-RU" sz="3000" b="1" dirty="0">
                <a:solidFill>
                  <a:srgbClr val="643E6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000" b="1" dirty="0">
                <a:solidFill>
                  <a:srgbClr val="643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строки стихотворения?</a:t>
            </a:r>
          </a:p>
          <a:p>
            <a:r>
              <a:rPr lang="ru-RU" sz="3000" dirty="0">
                <a:solidFill>
                  <a:srgbClr val="643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Скажи-ка, дядя, ведь не даром</a:t>
            </a:r>
          </a:p>
          <a:p>
            <a:r>
              <a:rPr lang="ru-RU" sz="3000" dirty="0">
                <a:solidFill>
                  <a:srgbClr val="643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Москва, спаленная пожаром, Французу отдана?</a:t>
            </a:r>
          </a:p>
          <a:p>
            <a:r>
              <a:rPr lang="ru-RU" sz="3000" dirty="0">
                <a:solidFill>
                  <a:srgbClr val="643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Ведь были ж схватки боевые,</a:t>
            </a:r>
          </a:p>
          <a:p>
            <a:r>
              <a:rPr lang="ru-RU" sz="3000" dirty="0">
                <a:solidFill>
                  <a:srgbClr val="643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Да, говорят, еще какие!</a:t>
            </a:r>
          </a:p>
          <a:p>
            <a:r>
              <a:rPr lang="ru-RU" sz="3000" dirty="0">
                <a:solidFill>
                  <a:srgbClr val="643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Недаром помнит вся Россия</a:t>
            </a:r>
          </a:p>
          <a:p>
            <a:r>
              <a:rPr lang="ru-RU" sz="3000" dirty="0">
                <a:solidFill>
                  <a:srgbClr val="643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 день Бородина!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28" t="21354" r="36260" b="18381"/>
          <a:stretch/>
        </p:blipFill>
        <p:spPr bwMode="auto">
          <a:xfrm>
            <a:off x="8616280" y="2632291"/>
            <a:ext cx="3744416" cy="4236363"/>
          </a:xfrm>
          <a:prstGeom prst="roundRect">
            <a:avLst>
              <a:gd name="adj" fmla="val 0"/>
            </a:avLst>
          </a:prstGeom>
          <a:ln>
            <a:noFill/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44873" y="6174634"/>
            <a:ext cx="537140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000" dirty="0">
                <a:solidFill>
                  <a:srgbClr val="643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Михаил Юрьевич Лермонтов</a:t>
            </a:r>
          </a:p>
        </p:txBody>
      </p:sp>
      <p:pic>
        <p:nvPicPr>
          <p:cNvPr id="8" name="Рисунок 7">
            <a:hlinkClick r:id="rId3" action="ppaction://hlinksldjump"/>
            <a:extLst>
              <a:ext uri="{FF2B5EF4-FFF2-40B4-BE49-F238E27FC236}">
                <a16:creationId xmlns:a16="http://schemas.microsoft.com/office/drawing/2014/main" id="{4D9F9C97-70A7-4833-B609-6B7C8EF923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9477355" flipH="1" flipV="1">
            <a:off x="61156" y="5963107"/>
            <a:ext cx="1531051" cy="1531051"/>
          </a:xfrm>
          <a:prstGeom prst="rect">
            <a:avLst/>
          </a:prstGeom>
        </p:spPr>
      </p:pic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D9889154-D187-4674-A05C-AE399A5C0991}"/>
              </a:ext>
            </a:extLst>
          </p:cNvPr>
          <p:cNvSpPr txBox="1">
            <a:spLocks/>
          </p:cNvSpPr>
          <p:nvPr/>
        </p:nvSpPr>
        <p:spPr>
          <a:xfrm>
            <a:off x="2873964" y="455318"/>
            <a:ext cx="6444072" cy="646331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b="1" dirty="0">
                <a:solidFill>
                  <a:srgbClr val="643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Великие современники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D915AD5-EAA0-485C-9826-C0650DBA1A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11304" y="1133864"/>
            <a:ext cx="2969392" cy="822305"/>
          </a:xfrm>
          <a:prstGeom prst="roundRect">
            <a:avLst>
              <a:gd name="adj" fmla="val 50000"/>
            </a:avLst>
          </a:prstGeom>
          <a:solidFill>
            <a:srgbClr val="FDEFD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lvl="1" algn="ctr"/>
            <a:endParaRPr lang="ru-RU" sz="3200" b="1" dirty="0">
              <a:solidFill>
                <a:srgbClr val="895697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BE7E470-C6FF-4F3A-B011-A6031CC740C7}"/>
              </a:ext>
            </a:extLst>
          </p:cNvPr>
          <p:cNvSpPr txBox="1"/>
          <p:nvPr/>
        </p:nvSpPr>
        <p:spPr>
          <a:xfrm>
            <a:off x="5147375" y="1283407"/>
            <a:ext cx="1897251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ru-RU" sz="2800" dirty="0">
                <a:solidFill>
                  <a:srgbClr val="643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 баллов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CCFEBCA-8156-44CE-BACF-E28770E65593}"/>
              </a:ext>
            </a:extLst>
          </p:cNvPr>
          <p:cNvSpPr txBox="1"/>
          <p:nvPr/>
        </p:nvSpPr>
        <p:spPr>
          <a:xfrm>
            <a:off x="326874" y="2877229"/>
            <a:ext cx="607866" cy="1103541"/>
          </a:xfrm>
          <a:custGeom>
            <a:avLst/>
            <a:gdLst/>
            <a:ahLst/>
            <a:cxnLst/>
            <a:rect l="l" t="t" r="r" b="b"/>
            <a:pathLst>
              <a:path w="306298" h="556064">
                <a:moveTo>
                  <a:pt x="132592" y="0"/>
                </a:moveTo>
                <a:cubicBezTo>
                  <a:pt x="177817" y="0"/>
                  <a:pt x="218074" y="19701"/>
                  <a:pt x="253364" y="59101"/>
                </a:cubicBezTo>
                <a:cubicBezTo>
                  <a:pt x="288653" y="98502"/>
                  <a:pt x="306298" y="150751"/>
                  <a:pt x="306298" y="215848"/>
                </a:cubicBezTo>
                <a:cubicBezTo>
                  <a:pt x="306298" y="286426"/>
                  <a:pt x="281801" y="352037"/>
                  <a:pt x="232807" y="412680"/>
                </a:cubicBezTo>
                <a:cubicBezTo>
                  <a:pt x="183813" y="473323"/>
                  <a:pt x="106211" y="521117"/>
                  <a:pt x="0" y="556064"/>
                </a:cubicBezTo>
                <a:lnTo>
                  <a:pt x="0" y="510839"/>
                </a:lnTo>
                <a:cubicBezTo>
                  <a:pt x="70579" y="487541"/>
                  <a:pt x="125226" y="451395"/>
                  <a:pt x="163941" y="402401"/>
                </a:cubicBezTo>
                <a:cubicBezTo>
                  <a:pt x="202657" y="353407"/>
                  <a:pt x="222014" y="301501"/>
                  <a:pt x="222014" y="246683"/>
                </a:cubicBezTo>
                <a:cubicBezTo>
                  <a:pt x="222014" y="233664"/>
                  <a:pt x="218931" y="222700"/>
                  <a:pt x="212764" y="213792"/>
                </a:cubicBezTo>
                <a:cubicBezTo>
                  <a:pt x="207967" y="207625"/>
                  <a:pt x="203171" y="204541"/>
                  <a:pt x="198374" y="204541"/>
                </a:cubicBezTo>
                <a:cubicBezTo>
                  <a:pt x="190837" y="204541"/>
                  <a:pt x="174391" y="211394"/>
                  <a:pt x="149038" y="225098"/>
                </a:cubicBezTo>
                <a:cubicBezTo>
                  <a:pt x="136703" y="231265"/>
                  <a:pt x="123684" y="234349"/>
                  <a:pt x="109979" y="234349"/>
                </a:cubicBezTo>
                <a:cubicBezTo>
                  <a:pt x="76403" y="234349"/>
                  <a:pt x="49679" y="224413"/>
                  <a:pt x="29808" y="204541"/>
                </a:cubicBezTo>
                <a:cubicBezTo>
                  <a:pt x="9936" y="184670"/>
                  <a:pt x="0" y="157260"/>
                  <a:pt x="0" y="122314"/>
                </a:cubicBezTo>
                <a:cubicBezTo>
                  <a:pt x="0" y="88737"/>
                  <a:pt x="12848" y="59958"/>
                  <a:pt x="38544" y="35975"/>
                </a:cubicBezTo>
                <a:cubicBezTo>
                  <a:pt x="64240" y="11992"/>
                  <a:pt x="95590" y="0"/>
                  <a:pt x="132592" y="0"/>
                </a:cubicBezTo>
                <a:close/>
              </a:path>
            </a:pathLst>
          </a:custGeom>
          <a:noFill/>
          <a:ln>
            <a:solidFill>
              <a:srgbClr val="643E6E"/>
            </a:solidFill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 sz="16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303D8BC-FFC6-4F9D-B614-C7D5103AB64A}"/>
              </a:ext>
            </a:extLst>
          </p:cNvPr>
          <p:cNvSpPr txBox="1"/>
          <p:nvPr/>
        </p:nvSpPr>
        <p:spPr>
          <a:xfrm>
            <a:off x="667513" y="2901722"/>
            <a:ext cx="607866" cy="1103541"/>
          </a:xfrm>
          <a:custGeom>
            <a:avLst/>
            <a:gdLst/>
            <a:ahLst/>
            <a:cxnLst/>
            <a:rect l="l" t="t" r="r" b="b"/>
            <a:pathLst>
              <a:path w="306298" h="556064">
                <a:moveTo>
                  <a:pt x="132592" y="0"/>
                </a:moveTo>
                <a:cubicBezTo>
                  <a:pt x="177817" y="0"/>
                  <a:pt x="218074" y="19701"/>
                  <a:pt x="253364" y="59101"/>
                </a:cubicBezTo>
                <a:cubicBezTo>
                  <a:pt x="288653" y="98502"/>
                  <a:pt x="306298" y="150751"/>
                  <a:pt x="306298" y="215848"/>
                </a:cubicBezTo>
                <a:cubicBezTo>
                  <a:pt x="306298" y="286426"/>
                  <a:pt x="281801" y="352037"/>
                  <a:pt x="232807" y="412680"/>
                </a:cubicBezTo>
                <a:cubicBezTo>
                  <a:pt x="183813" y="473323"/>
                  <a:pt x="106211" y="521117"/>
                  <a:pt x="0" y="556064"/>
                </a:cubicBezTo>
                <a:lnTo>
                  <a:pt x="0" y="510839"/>
                </a:lnTo>
                <a:cubicBezTo>
                  <a:pt x="70579" y="487541"/>
                  <a:pt x="125226" y="451395"/>
                  <a:pt x="163941" y="402401"/>
                </a:cubicBezTo>
                <a:cubicBezTo>
                  <a:pt x="202657" y="353407"/>
                  <a:pt x="222014" y="301501"/>
                  <a:pt x="222014" y="246683"/>
                </a:cubicBezTo>
                <a:cubicBezTo>
                  <a:pt x="222014" y="233664"/>
                  <a:pt x="218931" y="222700"/>
                  <a:pt x="212764" y="213792"/>
                </a:cubicBezTo>
                <a:cubicBezTo>
                  <a:pt x="207967" y="207625"/>
                  <a:pt x="203171" y="204541"/>
                  <a:pt x="198374" y="204541"/>
                </a:cubicBezTo>
                <a:cubicBezTo>
                  <a:pt x="190837" y="204541"/>
                  <a:pt x="174391" y="211394"/>
                  <a:pt x="149038" y="225098"/>
                </a:cubicBezTo>
                <a:cubicBezTo>
                  <a:pt x="136703" y="231265"/>
                  <a:pt x="123684" y="234349"/>
                  <a:pt x="109979" y="234349"/>
                </a:cubicBezTo>
                <a:cubicBezTo>
                  <a:pt x="76403" y="234349"/>
                  <a:pt x="49679" y="224413"/>
                  <a:pt x="29808" y="204541"/>
                </a:cubicBezTo>
                <a:cubicBezTo>
                  <a:pt x="9936" y="184670"/>
                  <a:pt x="0" y="157260"/>
                  <a:pt x="0" y="122314"/>
                </a:cubicBezTo>
                <a:cubicBezTo>
                  <a:pt x="0" y="88737"/>
                  <a:pt x="12848" y="59958"/>
                  <a:pt x="38544" y="35975"/>
                </a:cubicBezTo>
                <a:cubicBezTo>
                  <a:pt x="64240" y="11992"/>
                  <a:pt x="95590" y="0"/>
                  <a:pt x="132592" y="0"/>
                </a:cubicBezTo>
                <a:close/>
              </a:path>
            </a:pathLst>
          </a:custGeom>
          <a:noFill/>
          <a:ln>
            <a:solidFill>
              <a:srgbClr val="643E6E"/>
            </a:solidFill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 sz="16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432461" y="2241202"/>
            <a:ext cx="7838684" cy="31188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2000"/>
              </a:spcAft>
            </a:pPr>
            <a:r>
              <a:rPr lang="ru-RU" sz="3000" b="1" dirty="0">
                <a:solidFill>
                  <a:srgbClr val="643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 почитаюсь </a:t>
            </a:r>
            <a:r>
              <a:rPr lang="ru-RU" sz="3000" b="1" dirty="0" err="1">
                <a:solidFill>
                  <a:srgbClr val="643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загадкою</a:t>
            </a:r>
            <a:r>
              <a:rPr lang="ru-RU" sz="3000" b="1" dirty="0">
                <a:solidFill>
                  <a:srgbClr val="643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для всех,</a:t>
            </a:r>
            <a:br>
              <a:rPr lang="ru-RU" sz="3000" b="1" dirty="0">
                <a:solidFill>
                  <a:srgbClr val="643E6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000" b="1" dirty="0">
                <a:solidFill>
                  <a:srgbClr val="643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никто не разгадает меня совершенно</a:t>
            </a:r>
          </a:p>
          <a:p>
            <a:r>
              <a:rPr lang="ru-RU" sz="3000" dirty="0">
                <a:solidFill>
                  <a:srgbClr val="643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так говорил великий писатель о себе.</a:t>
            </a:r>
            <a:br>
              <a:rPr lang="ru-RU" sz="3000" dirty="0">
                <a:solidFill>
                  <a:srgbClr val="643E6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000" dirty="0">
                <a:solidFill>
                  <a:srgbClr val="643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Вся его жизнь и произведения</a:t>
            </a:r>
            <a:br>
              <a:rPr lang="ru-RU" sz="3000" dirty="0">
                <a:solidFill>
                  <a:srgbClr val="643E6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000" dirty="0">
                <a:solidFill>
                  <a:srgbClr val="643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наполнены мистическими событиями:</a:t>
            </a:r>
            <a:br>
              <a:rPr lang="ru-RU" sz="3000" dirty="0">
                <a:solidFill>
                  <a:srgbClr val="643E6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000" dirty="0">
                <a:solidFill>
                  <a:srgbClr val="643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летающие гробы, черти, мертвые души…</a:t>
            </a:r>
            <a:endParaRPr lang="en-US" sz="3000" dirty="0">
              <a:solidFill>
                <a:srgbClr val="643E6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50" r="25510"/>
          <a:stretch/>
        </p:blipFill>
        <p:spPr bwMode="auto">
          <a:xfrm>
            <a:off x="8676980" y="1689420"/>
            <a:ext cx="3646817" cy="5168580"/>
          </a:xfrm>
          <a:prstGeom prst="roundRect">
            <a:avLst>
              <a:gd name="adj" fmla="val 0"/>
            </a:avLst>
          </a:prstGeom>
          <a:ln>
            <a:noFill/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59493" y="5958609"/>
            <a:ext cx="521456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000" dirty="0">
                <a:solidFill>
                  <a:srgbClr val="643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Николай Васильевич Гоголь</a:t>
            </a:r>
          </a:p>
        </p:txBody>
      </p:sp>
      <p:pic>
        <p:nvPicPr>
          <p:cNvPr id="8" name="Рисунок 7">
            <a:hlinkClick r:id="rId4" action="ppaction://hlinksldjump"/>
            <a:extLst>
              <a:ext uri="{FF2B5EF4-FFF2-40B4-BE49-F238E27FC236}">
                <a16:creationId xmlns:a16="http://schemas.microsoft.com/office/drawing/2014/main" id="{839A9145-413C-428D-BD57-7CA179BD20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9477355" flipH="1" flipV="1">
            <a:off x="224719" y="5747082"/>
            <a:ext cx="1531051" cy="1531051"/>
          </a:xfrm>
          <a:prstGeom prst="rect">
            <a:avLst/>
          </a:prstGeom>
        </p:spPr>
      </p:pic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3AF3480E-F526-4006-B864-8E5648CDCF1F}"/>
              </a:ext>
            </a:extLst>
          </p:cNvPr>
          <p:cNvSpPr txBox="1">
            <a:spLocks/>
          </p:cNvSpPr>
          <p:nvPr/>
        </p:nvSpPr>
        <p:spPr>
          <a:xfrm>
            <a:off x="2873964" y="455318"/>
            <a:ext cx="6444072" cy="646331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b="1" dirty="0">
                <a:solidFill>
                  <a:srgbClr val="643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Великие современники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5357EA8-6D56-4516-AC5B-EFE12519E6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11304" y="1133864"/>
            <a:ext cx="2969392" cy="822305"/>
          </a:xfrm>
          <a:prstGeom prst="roundRect">
            <a:avLst>
              <a:gd name="adj" fmla="val 50000"/>
            </a:avLst>
          </a:prstGeom>
          <a:solidFill>
            <a:srgbClr val="FDEFD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lvl="1" algn="ctr"/>
            <a:endParaRPr lang="ru-RU" sz="3200" b="1" dirty="0">
              <a:solidFill>
                <a:srgbClr val="895697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ABB36E5-3C08-4220-8626-5F0871590FAE}"/>
              </a:ext>
            </a:extLst>
          </p:cNvPr>
          <p:cNvSpPr txBox="1"/>
          <p:nvPr/>
        </p:nvSpPr>
        <p:spPr>
          <a:xfrm>
            <a:off x="5147375" y="1283407"/>
            <a:ext cx="1897251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ru-RU" sz="2800" dirty="0">
                <a:solidFill>
                  <a:srgbClr val="643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 баллов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9E9C01E-B0EE-4E3F-887A-8A4F95784C60}"/>
              </a:ext>
            </a:extLst>
          </p:cNvPr>
          <p:cNvSpPr txBox="1"/>
          <p:nvPr/>
        </p:nvSpPr>
        <p:spPr>
          <a:xfrm>
            <a:off x="105258" y="1899509"/>
            <a:ext cx="607866" cy="1103541"/>
          </a:xfrm>
          <a:custGeom>
            <a:avLst/>
            <a:gdLst/>
            <a:ahLst/>
            <a:cxnLst/>
            <a:rect l="l" t="t" r="r" b="b"/>
            <a:pathLst>
              <a:path w="306298" h="556064">
                <a:moveTo>
                  <a:pt x="132592" y="0"/>
                </a:moveTo>
                <a:cubicBezTo>
                  <a:pt x="177817" y="0"/>
                  <a:pt x="218074" y="19701"/>
                  <a:pt x="253364" y="59101"/>
                </a:cubicBezTo>
                <a:cubicBezTo>
                  <a:pt x="288653" y="98502"/>
                  <a:pt x="306298" y="150751"/>
                  <a:pt x="306298" y="215848"/>
                </a:cubicBezTo>
                <a:cubicBezTo>
                  <a:pt x="306298" y="286426"/>
                  <a:pt x="281801" y="352037"/>
                  <a:pt x="232807" y="412680"/>
                </a:cubicBezTo>
                <a:cubicBezTo>
                  <a:pt x="183813" y="473323"/>
                  <a:pt x="106211" y="521117"/>
                  <a:pt x="0" y="556064"/>
                </a:cubicBezTo>
                <a:lnTo>
                  <a:pt x="0" y="510839"/>
                </a:lnTo>
                <a:cubicBezTo>
                  <a:pt x="70579" y="487541"/>
                  <a:pt x="125226" y="451395"/>
                  <a:pt x="163941" y="402401"/>
                </a:cubicBezTo>
                <a:cubicBezTo>
                  <a:pt x="202657" y="353407"/>
                  <a:pt x="222014" y="301501"/>
                  <a:pt x="222014" y="246683"/>
                </a:cubicBezTo>
                <a:cubicBezTo>
                  <a:pt x="222014" y="233664"/>
                  <a:pt x="218931" y="222700"/>
                  <a:pt x="212764" y="213792"/>
                </a:cubicBezTo>
                <a:cubicBezTo>
                  <a:pt x="207967" y="207625"/>
                  <a:pt x="203171" y="204541"/>
                  <a:pt x="198374" y="204541"/>
                </a:cubicBezTo>
                <a:cubicBezTo>
                  <a:pt x="190837" y="204541"/>
                  <a:pt x="174391" y="211394"/>
                  <a:pt x="149038" y="225098"/>
                </a:cubicBezTo>
                <a:cubicBezTo>
                  <a:pt x="136703" y="231265"/>
                  <a:pt x="123684" y="234349"/>
                  <a:pt x="109979" y="234349"/>
                </a:cubicBezTo>
                <a:cubicBezTo>
                  <a:pt x="76403" y="234349"/>
                  <a:pt x="49679" y="224413"/>
                  <a:pt x="29808" y="204541"/>
                </a:cubicBezTo>
                <a:cubicBezTo>
                  <a:pt x="9936" y="184670"/>
                  <a:pt x="0" y="157260"/>
                  <a:pt x="0" y="122314"/>
                </a:cubicBezTo>
                <a:cubicBezTo>
                  <a:pt x="0" y="88737"/>
                  <a:pt x="12848" y="59958"/>
                  <a:pt x="38544" y="35975"/>
                </a:cubicBezTo>
                <a:cubicBezTo>
                  <a:pt x="64240" y="11992"/>
                  <a:pt x="95590" y="0"/>
                  <a:pt x="132592" y="0"/>
                </a:cubicBezTo>
                <a:close/>
              </a:path>
            </a:pathLst>
          </a:custGeom>
          <a:noFill/>
          <a:ln>
            <a:solidFill>
              <a:srgbClr val="643E6E"/>
            </a:solidFill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 sz="16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BCBBE94-08D2-4A8A-BB36-5FCF0B9702E6}"/>
              </a:ext>
            </a:extLst>
          </p:cNvPr>
          <p:cNvSpPr txBox="1"/>
          <p:nvPr/>
        </p:nvSpPr>
        <p:spPr>
          <a:xfrm>
            <a:off x="445897" y="1924002"/>
            <a:ext cx="607866" cy="1103541"/>
          </a:xfrm>
          <a:custGeom>
            <a:avLst/>
            <a:gdLst/>
            <a:ahLst/>
            <a:cxnLst/>
            <a:rect l="l" t="t" r="r" b="b"/>
            <a:pathLst>
              <a:path w="306298" h="556064">
                <a:moveTo>
                  <a:pt x="132592" y="0"/>
                </a:moveTo>
                <a:cubicBezTo>
                  <a:pt x="177817" y="0"/>
                  <a:pt x="218074" y="19701"/>
                  <a:pt x="253364" y="59101"/>
                </a:cubicBezTo>
                <a:cubicBezTo>
                  <a:pt x="288653" y="98502"/>
                  <a:pt x="306298" y="150751"/>
                  <a:pt x="306298" y="215848"/>
                </a:cubicBezTo>
                <a:cubicBezTo>
                  <a:pt x="306298" y="286426"/>
                  <a:pt x="281801" y="352037"/>
                  <a:pt x="232807" y="412680"/>
                </a:cubicBezTo>
                <a:cubicBezTo>
                  <a:pt x="183813" y="473323"/>
                  <a:pt x="106211" y="521117"/>
                  <a:pt x="0" y="556064"/>
                </a:cubicBezTo>
                <a:lnTo>
                  <a:pt x="0" y="510839"/>
                </a:lnTo>
                <a:cubicBezTo>
                  <a:pt x="70579" y="487541"/>
                  <a:pt x="125226" y="451395"/>
                  <a:pt x="163941" y="402401"/>
                </a:cubicBezTo>
                <a:cubicBezTo>
                  <a:pt x="202657" y="353407"/>
                  <a:pt x="222014" y="301501"/>
                  <a:pt x="222014" y="246683"/>
                </a:cubicBezTo>
                <a:cubicBezTo>
                  <a:pt x="222014" y="233664"/>
                  <a:pt x="218931" y="222700"/>
                  <a:pt x="212764" y="213792"/>
                </a:cubicBezTo>
                <a:cubicBezTo>
                  <a:pt x="207967" y="207625"/>
                  <a:pt x="203171" y="204541"/>
                  <a:pt x="198374" y="204541"/>
                </a:cubicBezTo>
                <a:cubicBezTo>
                  <a:pt x="190837" y="204541"/>
                  <a:pt x="174391" y="211394"/>
                  <a:pt x="149038" y="225098"/>
                </a:cubicBezTo>
                <a:cubicBezTo>
                  <a:pt x="136703" y="231265"/>
                  <a:pt x="123684" y="234349"/>
                  <a:pt x="109979" y="234349"/>
                </a:cubicBezTo>
                <a:cubicBezTo>
                  <a:pt x="76403" y="234349"/>
                  <a:pt x="49679" y="224413"/>
                  <a:pt x="29808" y="204541"/>
                </a:cubicBezTo>
                <a:cubicBezTo>
                  <a:pt x="9936" y="184670"/>
                  <a:pt x="0" y="157260"/>
                  <a:pt x="0" y="122314"/>
                </a:cubicBezTo>
                <a:cubicBezTo>
                  <a:pt x="0" y="88737"/>
                  <a:pt x="12848" y="59958"/>
                  <a:pt x="38544" y="35975"/>
                </a:cubicBezTo>
                <a:cubicBezTo>
                  <a:pt x="64240" y="11992"/>
                  <a:pt x="95590" y="0"/>
                  <a:pt x="132592" y="0"/>
                </a:cubicBezTo>
                <a:close/>
              </a:path>
            </a:pathLst>
          </a:custGeom>
          <a:noFill/>
          <a:ln>
            <a:solidFill>
              <a:srgbClr val="643E6E"/>
            </a:solidFill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 sz="16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91344" y="2324251"/>
            <a:ext cx="7354642" cy="25545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>
                <a:solidFill>
                  <a:srgbClr val="643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Великий русский композитор,</a:t>
            </a:r>
            <a:br>
              <a:rPr lang="ru-RU" sz="3200" dirty="0">
                <a:solidFill>
                  <a:srgbClr val="643E6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200" dirty="0">
                <a:solidFill>
                  <a:srgbClr val="643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чьё произведение</a:t>
            </a:r>
            <a:br>
              <a:rPr lang="ru-RU" sz="3200" dirty="0">
                <a:solidFill>
                  <a:srgbClr val="643E6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200" b="1" dirty="0">
                <a:solidFill>
                  <a:srgbClr val="643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«Патриотическая песня»</a:t>
            </a:r>
            <a:br>
              <a:rPr lang="ru-RU" sz="3200" dirty="0">
                <a:solidFill>
                  <a:srgbClr val="643E6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200" dirty="0">
                <a:solidFill>
                  <a:srgbClr val="643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течение десяти лет (1990 – 2000 гг.)</a:t>
            </a:r>
            <a:br>
              <a:rPr lang="ru-RU" sz="3200" dirty="0">
                <a:solidFill>
                  <a:srgbClr val="643E6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200" dirty="0">
                <a:solidFill>
                  <a:srgbClr val="643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была гимном нашей страны.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83" t="18471" r="31635" b="19733"/>
          <a:stretch/>
        </p:blipFill>
        <p:spPr bwMode="auto">
          <a:xfrm>
            <a:off x="7426631" y="1303351"/>
            <a:ext cx="4851436" cy="5554649"/>
          </a:xfrm>
          <a:prstGeom prst="roundRect">
            <a:avLst>
              <a:gd name="adj" fmla="val 0"/>
            </a:avLst>
          </a:prstGeom>
          <a:ln>
            <a:noFill/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Глинка - Патриотическая Песнь - гимн РСФСР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duotone>
              <a:prstClr val="black"/>
              <a:srgbClr val="643E6E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5712726" y="4347729"/>
            <a:ext cx="609600" cy="609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95600" y="5724136"/>
            <a:ext cx="474270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000" dirty="0">
                <a:solidFill>
                  <a:srgbClr val="643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Михаил Иванович Глинка</a:t>
            </a:r>
          </a:p>
        </p:txBody>
      </p:sp>
      <p:pic>
        <p:nvPicPr>
          <p:cNvPr id="9" name="Рисунок 8">
            <a:hlinkClick r:id="rId7" action="ppaction://hlinksldjump"/>
            <a:extLst>
              <a:ext uri="{FF2B5EF4-FFF2-40B4-BE49-F238E27FC236}">
                <a16:creationId xmlns:a16="http://schemas.microsoft.com/office/drawing/2014/main" id="{95F0B7CA-AB48-4AB2-97D9-832DD0336CE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9477355" flipH="1" flipV="1">
            <a:off x="224719" y="5747082"/>
            <a:ext cx="1531051" cy="1531051"/>
          </a:xfrm>
          <a:prstGeom prst="rect">
            <a:avLst/>
          </a:prstGeom>
        </p:spPr>
      </p:pic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BED3D4A3-0F85-4475-9AE3-3D4498ACAF1D}"/>
              </a:ext>
            </a:extLst>
          </p:cNvPr>
          <p:cNvSpPr txBox="1">
            <a:spLocks/>
          </p:cNvSpPr>
          <p:nvPr/>
        </p:nvSpPr>
        <p:spPr>
          <a:xfrm>
            <a:off x="2873964" y="455318"/>
            <a:ext cx="6444072" cy="646331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b="1" dirty="0">
                <a:solidFill>
                  <a:srgbClr val="643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Великие современники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2B93BE4-0D70-4170-91ED-9FCF682FAC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11304" y="1133864"/>
            <a:ext cx="2969392" cy="822305"/>
          </a:xfrm>
          <a:prstGeom prst="roundRect">
            <a:avLst>
              <a:gd name="adj" fmla="val 50000"/>
            </a:avLst>
          </a:prstGeom>
          <a:solidFill>
            <a:srgbClr val="FDEFD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lvl="1" algn="ctr"/>
            <a:endParaRPr lang="ru-RU" sz="3200" b="1" dirty="0">
              <a:solidFill>
                <a:srgbClr val="895697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5407324-1BFE-4DCA-BB42-2CED01DA0D9B}"/>
              </a:ext>
            </a:extLst>
          </p:cNvPr>
          <p:cNvSpPr txBox="1"/>
          <p:nvPr/>
        </p:nvSpPr>
        <p:spPr>
          <a:xfrm>
            <a:off x="5147375" y="1283407"/>
            <a:ext cx="1897251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ru-RU" sz="2800" dirty="0">
                <a:solidFill>
                  <a:srgbClr val="643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 баллов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840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-296863"/>
            <a:ext cx="8229600" cy="1143001"/>
          </a:xfrm>
          <a:prstGeom prst="rect">
            <a:avLst/>
          </a:prstGeom>
        </p:spPr>
        <p:txBody>
          <a:bodyPr/>
          <a:lstStyle/>
          <a:p>
            <a:pPr lvl="0">
              <a:defRPr/>
            </a:pPr>
            <a:br>
              <a:rPr lang="en-US" sz="3600" dirty="0">
                <a:solidFill>
                  <a:schemeClr val="dk1"/>
                </a:solidFill>
              </a:rPr>
            </a:br>
            <a:endParaRPr lang="ru-RU" sz="36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07368" y="2307567"/>
            <a:ext cx="7256410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>
                <a:solidFill>
                  <a:srgbClr val="643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Назовите русского художника-автора</a:t>
            </a:r>
            <a:br>
              <a:rPr lang="ru-RU" sz="3200" dirty="0">
                <a:solidFill>
                  <a:srgbClr val="643E6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200" dirty="0">
                <a:solidFill>
                  <a:srgbClr val="643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картины «Утро в сосновом лесу».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54" t="4051" r="14029" b="11834"/>
          <a:stretch/>
        </p:blipFill>
        <p:spPr bwMode="auto">
          <a:xfrm>
            <a:off x="6888088" y="1214503"/>
            <a:ext cx="5375920" cy="5643497"/>
          </a:xfrm>
          <a:prstGeom prst="roundRect">
            <a:avLst>
              <a:gd name="adj" fmla="val 0"/>
            </a:avLst>
          </a:prstGeom>
          <a:ln>
            <a:noFill/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711624" y="5172286"/>
            <a:ext cx="451540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000" dirty="0">
                <a:solidFill>
                  <a:srgbClr val="643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Иван Иванович Шишкин</a:t>
            </a:r>
          </a:p>
        </p:txBody>
      </p:sp>
      <p:pic>
        <p:nvPicPr>
          <p:cNvPr id="9" name="Рисунок 8">
            <a:hlinkClick r:id="rId3" action="ppaction://hlinksldjump"/>
            <a:extLst>
              <a:ext uri="{FF2B5EF4-FFF2-40B4-BE49-F238E27FC236}">
                <a16:creationId xmlns:a16="http://schemas.microsoft.com/office/drawing/2014/main" id="{6CEC8B4E-688C-4230-B88E-2DD524EC9E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9477355" flipH="1" flipV="1">
            <a:off x="224719" y="5747082"/>
            <a:ext cx="1531051" cy="1531051"/>
          </a:xfrm>
          <a:prstGeom prst="rect">
            <a:avLst/>
          </a:prstGeom>
        </p:spPr>
      </p:pic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074CA496-1949-4BC7-AA05-2465FF1D1A18}"/>
              </a:ext>
            </a:extLst>
          </p:cNvPr>
          <p:cNvSpPr txBox="1">
            <a:spLocks/>
          </p:cNvSpPr>
          <p:nvPr/>
        </p:nvSpPr>
        <p:spPr>
          <a:xfrm>
            <a:off x="2873964" y="455318"/>
            <a:ext cx="6444072" cy="646331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b="1" dirty="0">
                <a:solidFill>
                  <a:srgbClr val="643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Великие современники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EEBC7C7-3347-4C7E-9AB1-C4BD8C02ED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11304" y="1133864"/>
            <a:ext cx="2969392" cy="822305"/>
          </a:xfrm>
          <a:prstGeom prst="roundRect">
            <a:avLst>
              <a:gd name="adj" fmla="val 50000"/>
            </a:avLst>
          </a:prstGeom>
          <a:solidFill>
            <a:srgbClr val="FDEFD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lvl="1" algn="ctr"/>
            <a:endParaRPr lang="ru-RU" sz="3200" b="1" dirty="0">
              <a:solidFill>
                <a:srgbClr val="895697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3C98497-5E8F-47C1-BFE2-A2E4A8F37C63}"/>
              </a:ext>
            </a:extLst>
          </p:cNvPr>
          <p:cNvSpPr txBox="1"/>
          <p:nvPr/>
        </p:nvSpPr>
        <p:spPr>
          <a:xfrm>
            <a:off x="5147375" y="1283407"/>
            <a:ext cx="1897251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ru-RU" sz="2800" dirty="0">
                <a:solidFill>
                  <a:srgbClr val="643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 баллов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47039" y="1923113"/>
            <a:ext cx="8217827" cy="40318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solidFill>
                  <a:srgbClr val="643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Русский флотоводец, легенда русского</a:t>
            </a:r>
            <a:br>
              <a:rPr lang="ru-RU" sz="3200" dirty="0">
                <a:solidFill>
                  <a:srgbClr val="643E6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200" dirty="0">
                <a:solidFill>
                  <a:srgbClr val="643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военно-морского флота, адмирал,</a:t>
            </a:r>
            <a:br>
              <a:rPr lang="ru-RU" sz="3200" dirty="0">
                <a:solidFill>
                  <a:srgbClr val="643E6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200" dirty="0">
                <a:solidFill>
                  <a:srgbClr val="643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герой исторических сражений</a:t>
            </a:r>
            <a:br>
              <a:rPr lang="ru-RU" sz="3200" dirty="0">
                <a:solidFill>
                  <a:srgbClr val="643E6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200" dirty="0">
                <a:solidFill>
                  <a:srgbClr val="643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 времена Крымской войны. Его именем</a:t>
            </a:r>
            <a:br>
              <a:rPr lang="ru-RU" sz="3200" dirty="0">
                <a:solidFill>
                  <a:srgbClr val="643E6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200" dirty="0">
                <a:solidFill>
                  <a:srgbClr val="643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названо военно-морское училище</a:t>
            </a:r>
            <a:br>
              <a:rPr lang="ru-RU" sz="3200" dirty="0">
                <a:solidFill>
                  <a:srgbClr val="643E6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200" dirty="0">
                <a:solidFill>
                  <a:srgbClr val="643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Санкт-Петербурге. В наградной системе</a:t>
            </a:r>
            <a:br>
              <a:rPr lang="ru-RU" sz="3200" dirty="0">
                <a:solidFill>
                  <a:srgbClr val="643E6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200" dirty="0">
                <a:solidFill>
                  <a:srgbClr val="643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Военно-морского флота РФ</a:t>
            </a:r>
            <a:br>
              <a:rPr lang="ru-RU" sz="3200" dirty="0">
                <a:solidFill>
                  <a:srgbClr val="643E6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200" dirty="0">
                <a:solidFill>
                  <a:srgbClr val="643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есть орден, названный его именем.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84" t="8842" r="29073" b="12582"/>
          <a:stretch/>
        </p:blipFill>
        <p:spPr bwMode="auto">
          <a:xfrm>
            <a:off x="8094433" y="1484784"/>
            <a:ext cx="4194255" cy="5379003"/>
          </a:xfrm>
          <a:prstGeom prst="roundRect">
            <a:avLst>
              <a:gd name="adj" fmla="val 0"/>
            </a:avLst>
          </a:prstGeom>
          <a:ln>
            <a:noFill/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71664" y="6098409"/>
            <a:ext cx="522720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000" dirty="0">
                <a:solidFill>
                  <a:srgbClr val="643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Павел Степанович Нахимов</a:t>
            </a:r>
          </a:p>
        </p:txBody>
      </p:sp>
      <p:pic>
        <p:nvPicPr>
          <p:cNvPr id="8" name="Рисунок 7">
            <a:hlinkClick r:id="rId3" action="ppaction://hlinksldjump"/>
            <a:extLst>
              <a:ext uri="{FF2B5EF4-FFF2-40B4-BE49-F238E27FC236}">
                <a16:creationId xmlns:a16="http://schemas.microsoft.com/office/drawing/2014/main" id="{FD07D1E8-00A5-48D4-BB9D-5F8DC74F37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9477355" flipH="1" flipV="1">
            <a:off x="224719" y="5747082"/>
            <a:ext cx="1531051" cy="1531051"/>
          </a:xfrm>
          <a:prstGeom prst="rect">
            <a:avLst/>
          </a:prstGeom>
        </p:spPr>
      </p:pic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DB55D0AD-506C-4D94-B62F-5E491B58DDC3}"/>
              </a:ext>
            </a:extLst>
          </p:cNvPr>
          <p:cNvSpPr txBox="1">
            <a:spLocks/>
          </p:cNvSpPr>
          <p:nvPr/>
        </p:nvSpPr>
        <p:spPr>
          <a:xfrm>
            <a:off x="2873964" y="455318"/>
            <a:ext cx="6444072" cy="646331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b="1" dirty="0">
                <a:solidFill>
                  <a:srgbClr val="643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Великие современники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94BE4DA-C00B-434A-A354-5DBEEE0492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11304" y="1133864"/>
            <a:ext cx="2969392" cy="822305"/>
          </a:xfrm>
          <a:prstGeom prst="roundRect">
            <a:avLst>
              <a:gd name="adj" fmla="val 50000"/>
            </a:avLst>
          </a:prstGeom>
          <a:solidFill>
            <a:srgbClr val="FDEFD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lvl="1" algn="ctr"/>
            <a:endParaRPr lang="ru-RU" sz="3200" b="1" dirty="0">
              <a:solidFill>
                <a:srgbClr val="895697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FE6920C-6B4A-4700-8B80-207170125F64}"/>
              </a:ext>
            </a:extLst>
          </p:cNvPr>
          <p:cNvSpPr txBox="1"/>
          <p:nvPr/>
        </p:nvSpPr>
        <p:spPr>
          <a:xfrm>
            <a:off x="5147375" y="1283407"/>
            <a:ext cx="1897251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ru-RU" sz="2800" dirty="0">
                <a:solidFill>
                  <a:srgbClr val="643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 баллов</a:t>
            </a:r>
          </a:p>
        </p:txBody>
      </p:sp>
    </p:spTree>
    <p:extLst>
      <p:ext uri="{BB962C8B-B14F-4D97-AF65-F5344CB8AC3E}">
        <p14:creationId xmlns:p14="http://schemas.microsoft.com/office/powerpoint/2010/main" val="2285225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12566" y="2124144"/>
            <a:ext cx="8419356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>
                <a:solidFill>
                  <a:srgbClr val="643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Исключительно важную роль</a:t>
            </a:r>
            <a:br>
              <a:rPr lang="ru-RU" sz="3200" dirty="0">
                <a:solidFill>
                  <a:srgbClr val="643E6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200" dirty="0">
                <a:solidFill>
                  <a:srgbClr val="643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семейном воспитании и обучении детей</a:t>
            </a:r>
            <a:br>
              <a:rPr lang="ru-RU" sz="3200" dirty="0">
                <a:solidFill>
                  <a:srgbClr val="643E6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200" dirty="0">
                <a:solidFill>
                  <a:srgbClr val="643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Ушинский отводил именно этому человеку: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365056" y="4118840"/>
            <a:ext cx="97770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000" dirty="0">
                <a:solidFill>
                  <a:srgbClr val="643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отцу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236374" y="4118840"/>
            <a:ext cx="146713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000" dirty="0">
                <a:solidFill>
                  <a:srgbClr val="643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матери</a:t>
            </a: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62387788-0EF9-476C-B82A-F2AC7A6A571A}"/>
              </a:ext>
            </a:extLst>
          </p:cNvPr>
          <p:cNvSpPr txBox="1">
            <a:spLocks/>
          </p:cNvSpPr>
          <p:nvPr/>
        </p:nvSpPr>
        <p:spPr>
          <a:xfrm>
            <a:off x="3627376" y="478413"/>
            <a:ext cx="4937249" cy="646331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b="1" dirty="0">
                <a:solidFill>
                  <a:srgbClr val="643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Учитель учителей</a:t>
            </a:r>
          </a:p>
        </p:txBody>
      </p:sp>
      <p:pic>
        <p:nvPicPr>
          <p:cNvPr id="8" name="Рисунок 7">
            <a:hlinkClick r:id="rId2" action="ppaction://hlinksldjump"/>
            <a:extLst>
              <a:ext uri="{FF2B5EF4-FFF2-40B4-BE49-F238E27FC236}">
                <a16:creationId xmlns:a16="http://schemas.microsoft.com/office/drawing/2014/main" id="{385DCCB1-175C-4EE8-9CD5-BCD52C7ED8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9477355" flipH="1" flipV="1">
            <a:off x="224719" y="5747082"/>
            <a:ext cx="1531051" cy="153105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33AA788-3434-4E14-B78E-0D3942285F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11304" y="1178148"/>
            <a:ext cx="2969392" cy="822305"/>
          </a:xfrm>
          <a:prstGeom prst="roundRect">
            <a:avLst>
              <a:gd name="adj" fmla="val 50000"/>
            </a:avLst>
          </a:prstGeom>
          <a:solidFill>
            <a:srgbClr val="FDEFD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lvl="1" algn="ctr"/>
            <a:endParaRPr lang="ru-RU" sz="3200" b="1" dirty="0">
              <a:solidFill>
                <a:srgbClr val="895697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D8CE91E-8CF5-40C9-9204-025D4BB86CFB}"/>
              </a:ext>
            </a:extLst>
          </p:cNvPr>
          <p:cNvSpPr txBox="1"/>
          <p:nvPr/>
        </p:nvSpPr>
        <p:spPr>
          <a:xfrm>
            <a:off x="5147375" y="1327691"/>
            <a:ext cx="1897251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ru-RU" sz="2800" dirty="0">
                <a:solidFill>
                  <a:srgbClr val="643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баллов</a:t>
            </a:r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8FCF6D55-681C-40B5-9D96-481DB856B79E}"/>
              </a:ext>
            </a:extLst>
          </p:cNvPr>
          <p:cNvSpPr/>
          <p:nvPr/>
        </p:nvSpPr>
        <p:spPr>
          <a:xfrm>
            <a:off x="6819544" y="4061596"/>
            <a:ext cx="2300792" cy="688140"/>
          </a:xfrm>
          <a:prstGeom prst="roundRect">
            <a:avLst>
              <a:gd name="adj" fmla="val 50000"/>
            </a:avLst>
          </a:prstGeom>
          <a:noFill/>
          <a:ln>
            <a:solidFill>
              <a:srgbClr val="643E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14E1C145-DC36-4288-88FA-1DF6A9B8BE08}"/>
              </a:ext>
            </a:extLst>
          </p:cNvPr>
          <p:cNvSpPr/>
          <p:nvPr/>
        </p:nvSpPr>
        <p:spPr>
          <a:xfrm>
            <a:off x="1703512" y="4061596"/>
            <a:ext cx="2300792" cy="688140"/>
          </a:xfrm>
          <a:prstGeom prst="roundRect">
            <a:avLst>
              <a:gd name="adj" fmla="val 50000"/>
            </a:avLst>
          </a:prstGeom>
          <a:noFill/>
          <a:ln>
            <a:solidFill>
              <a:srgbClr val="643E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EB63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805348" y="2151727"/>
            <a:ext cx="7534307" cy="25545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>
                <a:solidFill>
                  <a:srgbClr val="643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Ушинский стал автором первого</a:t>
            </a:r>
            <a:br>
              <a:rPr lang="ru-RU" sz="3200" dirty="0">
                <a:solidFill>
                  <a:srgbClr val="643E6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200" dirty="0">
                <a:solidFill>
                  <a:srgbClr val="643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учебного пособия  «Родное слово»</a:t>
            </a:r>
            <a:br>
              <a:rPr lang="ru-RU" sz="3200" dirty="0">
                <a:solidFill>
                  <a:srgbClr val="643E6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200" dirty="0">
                <a:solidFill>
                  <a:srgbClr val="643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считал возможным использовать его</a:t>
            </a:r>
            <a:br>
              <a:rPr lang="ru-RU" sz="3200" dirty="0">
                <a:solidFill>
                  <a:srgbClr val="643E6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200" dirty="0">
                <a:solidFill>
                  <a:srgbClr val="643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семейном воспитании и обучении</a:t>
            </a:r>
            <a:br>
              <a:rPr lang="ru-RU" sz="3200" dirty="0">
                <a:solidFill>
                  <a:srgbClr val="643E6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200" dirty="0">
                <a:solidFill>
                  <a:srgbClr val="643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детей до 8-10 летнего возраста.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898395" y="5112187"/>
            <a:ext cx="145796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000" dirty="0">
                <a:solidFill>
                  <a:srgbClr val="643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правда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250875" y="5117124"/>
            <a:ext cx="108074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000" dirty="0">
                <a:solidFill>
                  <a:srgbClr val="643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ложь</a:t>
            </a:r>
          </a:p>
        </p:txBody>
      </p:sp>
      <p:pic>
        <p:nvPicPr>
          <p:cNvPr id="8" name="Рисунок 7">
            <a:hlinkClick r:id="rId2" action="ppaction://hlinksldjump"/>
            <a:extLst>
              <a:ext uri="{FF2B5EF4-FFF2-40B4-BE49-F238E27FC236}">
                <a16:creationId xmlns:a16="http://schemas.microsoft.com/office/drawing/2014/main" id="{97CCCB6C-9EB9-4573-B9F7-9C5395ECAB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9477355" flipH="1" flipV="1">
            <a:off x="224719" y="5747082"/>
            <a:ext cx="1531051" cy="1531051"/>
          </a:xfrm>
          <a:prstGeom prst="rect">
            <a:avLst/>
          </a:prstGeom>
        </p:spPr>
      </p:pic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7227C68F-53DF-4BBB-951D-DC469C9A5018}"/>
              </a:ext>
            </a:extLst>
          </p:cNvPr>
          <p:cNvSpPr txBox="1">
            <a:spLocks/>
          </p:cNvSpPr>
          <p:nvPr/>
        </p:nvSpPr>
        <p:spPr>
          <a:xfrm>
            <a:off x="3627376" y="478413"/>
            <a:ext cx="4937249" cy="646331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b="1" dirty="0">
                <a:solidFill>
                  <a:srgbClr val="643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Учитель учителей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C64ACBF-C042-4EDC-9824-C742AFF5DC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11304" y="1178148"/>
            <a:ext cx="2969392" cy="822305"/>
          </a:xfrm>
          <a:prstGeom prst="roundRect">
            <a:avLst>
              <a:gd name="adj" fmla="val 50000"/>
            </a:avLst>
          </a:prstGeom>
          <a:solidFill>
            <a:srgbClr val="FDEFD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lvl="1" algn="ctr"/>
            <a:endParaRPr lang="ru-RU" sz="3200" b="1" dirty="0">
              <a:solidFill>
                <a:srgbClr val="895697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587ED39-E47D-49A4-AE59-B15C73B4AF0D}"/>
              </a:ext>
            </a:extLst>
          </p:cNvPr>
          <p:cNvSpPr txBox="1"/>
          <p:nvPr/>
        </p:nvSpPr>
        <p:spPr>
          <a:xfrm>
            <a:off x="5147375" y="1327691"/>
            <a:ext cx="1897251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ru-RU" sz="2800" dirty="0">
                <a:solidFill>
                  <a:srgbClr val="643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 баллов</a:t>
            </a:r>
          </a:p>
        </p:txBody>
      </p:sp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1A336539-B587-4AF8-927C-415571B550F1}"/>
              </a:ext>
            </a:extLst>
          </p:cNvPr>
          <p:cNvSpPr/>
          <p:nvPr/>
        </p:nvSpPr>
        <p:spPr>
          <a:xfrm>
            <a:off x="2476980" y="5045116"/>
            <a:ext cx="2300792" cy="688140"/>
          </a:xfrm>
          <a:prstGeom prst="roundRect">
            <a:avLst>
              <a:gd name="adj" fmla="val 50000"/>
            </a:avLst>
          </a:prstGeom>
          <a:noFill/>
          <a:ln>
            <a:solidFill>
              <a:srgbClr val="643E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E14790E4-A5DB-4580-AF6A-69C1C2068EFC}"/>
              </a:ext>
            </a:extLst>
          </p:cNvPr>
          <p:cNvSpPr/>
          <p:nvPr/>
        </p:nvSpPr>
        <p:spPr>
          <a:xfrm>
            <a:off x="6640851" y="5050053"/>
            <a:ext cx="2300792" cy="688140"/>
          </a:xfrm>
          <a:prstGeom prst="roundRect">
            <a:avLst>
              <a:gd name="adj" fmla="val 50000"/>
            </a:avLst>
          </a:prstGeom>
          <a:noFill/>
          <a:ln>
            <a:solidFill>
              <a:srgbClr val="643E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EB63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585047" y="2165910"/>
            <a:ext cx="7599003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>
                <a:solidFill>
                  <a:srgbClr val="643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Назовите мечту 16-летнего Ушинского,</a:t>
            </a:r>
            <a:br>
              <a:rPr lang="ru-RU" sz="3200" dirty="0">
                <a:solidFill>
                  <a:srgbClr val="643E6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200" dirty="0">
                <a:solidFill>
                  <a:srgbClr val="643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которую он пронес через всю жизнь: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07619" y="3648550"/>
            <a:ext cx="464030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000" dirty="0">
                <a:solidFill>
                  <a:srgbClr val="643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стать великим педагогом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F2D2486F-A498-439E-9FBC-1C16543EFB99}"/>
              </a:ext>
            </a:extLst>
          </p:cNvPr>
          <p:cNvSpPr/>
          <p:nvPr/>
        </p:nvSpPr>
        <p:spPr>
          <a:xfrm>
            <a:off x="767408" y="4841377"/>
            <a:ext cx="4173130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3000" dirty="0">
                <a:solidFill>
                  <a:srgbClr val="643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издать научные труды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CA4770ED-AB6A-433A-B371-B7D90C866D44}"/>
              </a:ext>
            </a:extLst>
          </p:cNvPr>
          <p:cNvSpPr/>
          <p:nvPr/>
        </p:nvSpPr>
        <p:spPr>
          <a:xfrm>
            <a:off x="6856016" y="3551992"/>
            <a:ext cx="341644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80000"/>
              </a:lnSpc>
            </a:pPr>
            <a:r>
              <a:rPr lang="ru-RU" sz="3000" dirty="0">
                <a:solidFill>
                  <a:srgbClr val="643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быть полезным</a:t>
            </a:r>
            <a:br>
              <a:rPr lang="ru-RU" sz="3000" dirty="0">
                <a:solidFill>
                  <a:srgbClr val="643E6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000" dirty="0">
                <a:solidFill>
                  <a:srgbClr val="643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своему Отечеству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B1557AD2-D544-4517-97FC-E792CE538F18}"/>
              </a:ext>
            </a:extLst>
          </p:cNvPr>
          <p:cNvSpPr/>
          <p:nvPr/>
        </p:nvSpPr>
        <p:spPr>
          <a:xfrm>
            <a:off x="6857247" y="4756665"/>
            <a:ext cx="451822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</a:pPr>
            <a:r>
              <a:rPr lang="ru-RU" sz="3000" dirty="0">
                <a:solidFill>
                  <a:srgbClr val="643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построить новые школы</a:t>
            </a:r>
            <a:br>
              <a:rPr lang="ru-RU" sz="3000" dirty="0">
                <a:solidFill>
                  <a:srgbClr val="643E6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000" dirty="0">
                <a:solidFill>
                  <a:srgbClr val="643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всей России</a:t>
            </a:r>
          </a:p>
        </p:txBody>
      </p:sp>
      <p:pic>
        <p:nvPicPr>
          <p:cNvPr id="15" name="Рисунок 14">
            <a:hlinkClick r:id="rId2" action="ppaction://hlinksldjump"/>
            <a:extLst>
              <a:ext uri="{FF2B5EF4-FFF2-40B4-BE49-F238E27FC236}">
                <a16:creationId xmlns:a16="http://schemas.microsoft.com/office/drawing/2014/main" id="{940EA2A8-5E41-4674-B888-141605DFB4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9477355" flipH="1" flipV="1">
            <a:off x="224719" y="5747082"/>
            <a:ext cx="1531051" cy="1531051"/>
          </a:xfrm>
          <a:prstGeom prst="rect">
            <a:avLst/>
          </a:prstGeom>
        </p:spPr>
      </p:pic>
      <p:sp>
        <p:nvSpPr>
          <p:cNvPr id="16" name="Заголовок 1">
            <a:extLst>
              <a:ext uri="{FF2B5EF4-FFF2-40B4-BE49-F238E27FC236}">
                <a16:creationId xmlns:a16="http://schemas.microsoft.com/office/drawing/2014/main" id="{7453DFBA-FD5C-456F-9F4D-4A53447FAEDA}"/>
              </a:ext>
            </a:extLst>
          </p:cNvPr>
          <p:cNvSpPr txBox="1">
            <a:spLocks/>
          </p:cNvSpPr>
          <p:nvPr/>
        </p:nvSpPr>
        <p:spPr>
          <a:xfrm>
            <a:off x="3627376" y="478413"/>
            <a:ext cx="4937249" cy="646331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b="1" dirty="0">
                <a:solidFill>
                  <a:srgbClr val="643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Учитель учителей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5A9855A-D2AF-4997-A139-1BB544FA67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11304" y="1178148"/>
            <a:ext cx="2969392" cy="822305"/>
          </a:xfrm>
          <a:prstGeom prst="roundRect">
            <a:avLst>
              <a:gd name="adj" fmla="val 50000"/>
            </a:avLst>
          </a:prstGeom>
          <a:solidFill>
            <a:srgbClr val="FDEFD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lvl="1" algn="ctr"/>
            <a:endParaRPr lang="ru-RU" sz="3200" b="1" dirty="0">
              <a:solidFill>
                <a:srgbClr val="895697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79A15FE-CB6D-4B0B-884A-975F8053CA41}"/>
              </a:ext>
            </a:extLst>
          </p:cNvPr>
          <p:cNvSpPr txBox="1"/>
          <p:nvPr/>
        </p:nvSpPr>
        <p:spPr>
          <a:xfrm>
            <a:off x="5147375" y="1327691"/>
            <a:ext cx="1897251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ru-RU" sz="2800" dirty="0">
                <a:solidFill>
                  <a:srgbClr val="643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 баллов</a:t>
            </a:r>
          </a:p>
        </p:txBody>
      </p:sp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id="{0FF6F596-C617-474E-B8F8-A28EC460807E}"/>
              </a:ext>
            </a:extLst>
          </p:cNvPr>
          <p:cNvSpPr/>
          <p:nvPr/>
        </p:nvSpPr>
        <p:spPr>
          <a:xfrm>
            <a:off x="594751" y="3483545"/>
            <a:ext cx="5021198" cy="911904"/>
          </a:xfrm>
          <a:prstGeom prst="roundRect">
            <a:avLst>
              <a:gd name="adj" fmla="val 50000"/>
            </a:avLst>
          </a:prstGeom>
          <a:noFill/>
          <a:ln>
            <a:solidFill>
              <a:srgbClr val="643E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Прямоугольник: скругленные углы 19">
            <a:extLst>
              <a:ext uri="{FF2B5EF4-FFF2-40B4-BE49-F238E27FC236}">
                <a16:creationId xmlns:a16="http://schemas.microsoft.com/office/drawing/2014/main" id="{CEEEA791-EC6F-454E-A63F-A602A327E1BA}"/>
              </a:ext>
            </a:extLst>
          </p:cNvPr>
          <p:cNvSpPr/>
          <p:nvPr/>
        </p:nvSpPr>
        <p:spPr>
          <a:xfrm>
            <a:off x="594751" y="4671818"/>
            <a:ext cx="5021198" cy="911904"/>
          </a:xfrm>
          <a:prstGeom prst="roundRect">
            <a:avLst>
              <a:gd name="adj" fmla="val 50000"/>
            </a:avLst>
          </a:prstGeom>
          <a:noFill/>
          <a:ln>
            <a:solidFill>
              <a:srgbClr val="643E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Прямоугольник: скругленные углы 20">
            <a:extLst>
              <a:ext uri="{FF2B5EF4-FFF2-40B4-BE49-F238E27FC236}">
                <a16:creationId xmlns:a16="http://schemas.microsoft.com/office/drawing/2014/main" id="{CB3FE6CA-5722-41E4-908B-C8223B5515ED}"/>
              </a:ext>
            </a:extLst>
          </p:cNvPr>
          <p:cNvSpPr/>
          <p:nvPr/>
        </p:nvSpPr>
        <p:spPr>
          <a:xfrm>
            <a:off x="6605761" y="4690025"/>
            <a:ext cx="5021198" cy="911904"/>
          </a:xfrm>
          <a:prstGeom prst="roundRect">
            <a:avLst>
              <a:gd name="adj" fmla="val 50000"/>
            </a:avLst>
          </a:prstGeom>
          <a:noFill/>
          <a:ln>
            <a:solidFill>
              <a:srgbClr val="643E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Прямоугольник: скругленные углы 23">
            <a:extLst>
              <a:ext uri="{FF2B5EF4-FFF2-40B4-BE49-F238E27FC236}">
                <a16:creationId xmlns:a16="http://schemas.microsoft.com/office/drawing/2014/main" id="{6AAB4CC1-79B7-4D07-87CB-4C026DE3B0B0}"/>
              </a:ext>
            </a:extLst>
          </p:cNvPr>
          <p:cNvSpPr/>
          <p:nvPr/>
        </p:nvSpPr>
        <p:spPr>
          <a:xfrm>
            <a:off x="6576052" y="3483545"/>
            <a:ext cx="5021198" cy="911904"/>
          </a:xfrm>
          <a:prstGeom prst="roundRect">
            <a:avLst>
              <a:gd name="adj" fmla="val 50000"/>
            </a:avLst>
          </a:prstGeom>
          <a:noFill/>
          <a:ln>
            <a:solidFill>
              <a:srgbClr val="643E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EB63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98133" y="2060848"/>
            <a:ext cx="11207171" cy="12741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</a:pPr>
            <a:r>
              <a:rPr lang="ru-RU" sz="3200" dirty="0">
                <a:solidFill>
                  <a:srgbClr val="643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К.Д. Ушинский учился на юридическом факультете</a:t>
            </a:r>
            <a:br>
              <a:rPr lang="ru-RU" sz="3200" dirty="0">
                <a:solidFill>
                  <a:srgbClr val="643E6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200" dirty="0">
                <a:solidFill>
                  <a:srgbClr val="643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Московского университета. Его будущая специальность –</a:t>
            </a:r>
            <a:br>
              <a:rPr lang="ru-RU" sz="3200" dirty="0">
                <a:solidFill>
                  <a:srgbClr val="643E6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200" dirty="0">
                <a:solidFill>
                  <a:srgbClr val="643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камералистика. «Камералистика» – это…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25347" y="3827935"/>
            <a:ext cx="42913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solidFill>
                  <a:srgbClr val="643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наука, изучающая слова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A4EA34F9-0B09-4EF5-8984-76B9EC79287A}"/>
              </a:ext>
            </a:extLst>
          </p:cNvPr>
          <p:cNvSpPr/>
          <p:nvPr/>
        </p:nvSpPr>
        <p:spPr>
          <a:xfrm>
            <a:off x="732855" y="4744253"/>
            <a:ext cx="287912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800" dirty="0">
                <a:solidFill>
                  <a:srgbClr val="643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наука о питании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AFAAE059-4716-4A0B-A064-310806810114}"/>
              </a:ext>
            </a:extLst>
          </p:cNvPr>
          <p:cNvSpPr/>
          <p:nvPr/>
        </p:nvSpPr>
        <p:spPr>
          <a:xfrm>
            <a:off x="725345" y="5513695"/>
            <a:ext cx="37175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800" dirty="0">
                <a:solidFill>
                  <a:srgbClr val="643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наука о рассуждении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05EA0CF8-0398-4601-AE6D-B263AB65F0C0}"/>
              </a:ext>
            </a:extLst>
          </p:cNvPr>
          <p:cNvSpPr/>
          <p:nvPr/>
        </p:nvSpPr>
        <p:spPr>
          <a:xfrm>
            <a:off x="6165211" y="3953646"/>
            <a:ext cx="3210944" cy="7817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80000"/>
              </a:lnSpc>
            </a:pPr>
            <a:r>
              <a:rPr lang="ru-RU" sz="2800" dirty="0">
                <a:solidFill>
                  <a:srgbClr val="643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наука, изучающая</a:t>
            </a:r>
            <a:br>
              <a:rPr lang="ru-RU" sz="2800" dirty="0">
                <a:solidFill>
                  <a:srgbClr val="643E6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dirty="0">
                <a:solidFill>
                  <a:srgbClr val="643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природные воды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8DFC24D0-91B8-457C-85D3-CE9EDD473B6D}"/>
              </a:ext>
            </a:extLst>
          </p:cNvPr>
          <p:cNvSpPr/>
          <p:nvPr/>
        </p:nvSpPr>
        <p:spPr>
          <a:xfrm>
            <a:off x="6130652" y="5063989"/>
            <a:ext cx="3695627" cy="11264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80000"/>
              </a:lnSpc>
            </a:pPr>
            <a:r>
              <a:rPr lang="ru-RU" sz="2800" dirty="0">
                <a:solidFill>
                  <a:srgbClr val="643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наука об управлении</a:t>
            </a:r>
            <a:br>
              <a:rPr lang="ru-RU" sz="2800" dirty="0">
                <a:solidFill>
                  <a:srgbClr val="643E6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dirty="0">
                <a:solidFill>
                  <a:srgbClr val="643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государственной</a:t>
            </a:r>
            <a:br>
              <a:rPr lang="ru-RU" sz="2800" dirty="0">
                <a:solidFill>
                  <a:srgbClr val="643E6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dirty="0">
                <a:solidFill>
                  <a:srgbClr val="643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собственностью</a:t>
            </a:r>
          </a:p>
        </p:txBody>
      </p:sp>
      <p:pic>
        <p:nvPicPr>
          <p:cNvPr id="14" name="Рисунок 13">
            <a:hlinkClick r:id="rId2" action="ppaction://hlinksldjump"/>
            <a:extLst>
              <a:ext uri="{FF2B5EF4-FFF2-40B4-BE49-F238E27FC236}">
                <a16:creationId xmlns:a16="http://schemas.microsoft.com/office/drawing/2014/main" id="{E1FBAAD1-412E-48F2-8728-4B571C141F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9477355" flipH="1" flipV="1">
            <a:off x="205171" y="5837130"/>
            <a:ext cx="1531051" cy="1531051"/>
          </a:xfrm>
          <a:prstGeom prst="rect">
            <a:avLst/>
          </a:prstGeom>
        </p:spPr>
      </p:pic>
      <p:sp>
        <p:nvSpPr>
          <p:cNvPr id="16" name="Заголовок 1">
            <a:extLst>
              <a:ext uri="{FF2B5EF4-FFF2-40B4-BE49-F238E27FC236}">
                <a16:creationId xmlns:a16="http://schemas.microsoft.com/office/drawing/2014/main" id="{81D8E502-EA86-47E8-9C94-56727F1A6C92}"/>
              </a:ext>
            </a:extLst>
          </p:cNvPr>
          <p:cNvSpPr txBox="1">
            <a:spLocks/>
          </p:cNvSpPr>
          <p:nvPr/>
        </p:nvSpPr>
        <p:spPr>
          <a:xfrm>
            <a:off x="3627376" y="478413"/>
            <a:ext cx="4937249" cy="646331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b="1" dirty="0">
                <a:solidFill>
                  <a:srgbClr val="643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Учитель учителей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FB02579-12A4-46C3-B49C-AB536E65A6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11304" y="1178148"/>
            <a:ext cx="2969392" cy="822305"/>
          </a:xfrm>
          <a:prstGeom prst="roundRect">
            <a:avLst>
              <a:gd name="adj" fmla="val 50000"/>
            </a:avLst>
          </a:prstGeom>
          <a:solidFill>
            <a:srgbClr val="FDEFD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lvl="1" algn="ctr"/>
            <a:endParaRPr lang="ru-RU" sz="3200" b="1" dirty="0">
              <a:solidFill>
                <a:srgbClr val="895697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F3DE019-76E8-4837-8845-7D2E33943872}"/>
              </a:ext>
            </a:extLst>
          </p:cNvPr>
          <p:cNvSpPr txBox="1"/>
          <p:nvPr/>
        </p:nvSpPr>
        <p:spPr>
          <a:xfrm>
            <a:off x="5147375" y="1327691"/>
            <a:ext cx="1897251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ru-RU" sz="2800" dirty="0">
                <a:solidFill>
                  <a:srgbClr val="643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 баллов</a:t>
            </a:r>
          </a:p>
        </p:txBody>
      </p:sp>
      <p:sp>
        <p:nvSpPr>
          <p:cNvPr id="21" name="Прямоугольник: скругленные углы 20">
            <a:extLst>
              <a:ext uri="{FF2B5EF4-FFF2-40B4-BE49-F238E27FC236}">
                <a16:creationId xmlns:a16="http://schemas.microsoft.com/office/drawing/2014/main" id="{F313CD79-B6FB-4CD0-8439-91E72661D8D8}"/>
              </a:ext>
            </a:extLst>
          </p:cNvPr>
          <p:cNvSpPr/>
          <p:nvPr/>
        </p:nvSpPr>
        <p:spPr>
          <a:xfrm>
            <a:off x="725346" y="3755680"/>
            <a:ext cx="4578370" cy="719794"/>
          </a:xfrm>
          <a:prstGeom prst="roundRect">
            <a:avLst>
              <a:gd name="adj" fmla="val 50000"/>
            </a:avLst>
          </a:prstGeom>
          <a:noFill/>
          <a:ln>
            <a:solidFill>
              <a:srgbClr val="643E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Прямоугольник: скругленные углы 21">
            <a:extLst>
              <a:ext uri="{FF2B5EF4-FFF2-40B4-BE49-F238E27FC236}">
                <a16:creationId xmlns:a16="http://schemas.microsoft.com/office/drawing/2014/main" id="{DE3FDDED-169A-478B-B061-C094E99A65D0}"/>
              </a:ext>
            </a:extLst>
          </p:cNvPr>
          <p:cNvSpPr/>
          <p:nvPr/>
        </p:nvSpPr>
        <p:spPr>
          <a:xfrm>
            <a:off x="725346" y="4629883"/>
            <a:ext cx="4578370" cy="719794"/>
          </a:xfrm>
          <a:prstGeom prst="roundRect">
            <a:avLst>
              <a:gd name="adj" fmla="val 50000"/>
            </a:avLst>
          </a:prstGeom>
          <a:noFill/>
          <a:ln>
            <a:solidFill>
              <a:srgbClr val="643E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Прямоугольник: скругленные углы 22">
            <a:extLst>
              <a:ext uri="{FF2B5EF4-FFF2-40B4-BE49-F238E27FC236}">
                <a16:creationId xmlns:a16="http://schemas.microsoft.com/office/drawing/2014/main" id="{CD68A27F-BF5D-4519-993F-9951293F7BDF}"/>
              </a:ext>
            </a:extLst>
          </p:cNvPr>
          <p:cNvSpPr/>
          <p:nvPr/>
        </p:nvSpPr>
        <p:spPr>
          <a:xfrm>
            <a:off x="698133" y="5455903"/>
            <a:ext cx="4578370" cy="719794"/>
          </a:xfrm>
          <a:prstGeom prst="roundRect">
            <a:avLst>
              <a:gd name="adj" fmla="val 50000"/>
            </a:avLst>
          </a:prstGeom>
          <a:noFill/>
          <a:ln>
            <a:solidFill>
              <a:srgbClr val="643E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Прямоугольник: скругленные углы 23">
            <a:extLst>
              <a:ext uri="{FF2B5EF4-FFF2-40B4-BE49-F238E27FC236}">
                <a16:creationId xmlns:a16="http://schemas.microsoft.com/office/drawing/2014/main" id="{1740AD28-816D-4FB3-9024-28049779F61E}"/>
              </a:ext>
            </a:extLst>
          </p:cNvPr>
          <p:cNvSpPr/>
          <p:nvPr/>
        </p:nvSpPr>
        <p:spPr>
          <a:xfrm>
            <a:off x="5951984" y="3755680"/>
            <a:ext cx="5021198" cy="1167313"/>
          </a:xfrm>
          <a:prstGeom prst="roundRect">
            <a:avLst>
              <a:gd name="adj" fmla="val 50000"/>
            </a:avLst>
          </a:prstGeom>
          <a:noFill/>
          <a:ln>
            <a:solidFill>
              <a:srgbClr val="643E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Прямоугольник: скругленные углы 24">
            <a:extLst>
              <a:ext uri="{FF2B5EF4-FFF2-40B4-BE49-F238E27FC236}">
                <a16:creationId xmlns:a16="http://schemas.microsoft.com/office/drawing/2014/main" id="{9ACBE819-4C7E-4443-ADF1-A7CC2CB9899C}"/>
              </a:ext>
            </a:extLst>
          </p:cNvPr>
          <p:cNvSpPr/>
          <p:nvPr/>
        </p:nvSpPr>
        <p:spPr>
          <a:xfrm>
            <a:off x="5951984" y="5005863"/>
            <a:ext cx="5021198" cy="1167313"/>
          </a:xfrm>
          <a:prstGeom prst="roundRect">
            <a:avLst>
              <a:gd name="adj" fmla="val 50000"/>
            </a:avLst>
          </a:prstGeom>
          <a:noFill/>
          <a:ln>
            <a:solidFill>
              <a:srgbClr val="643E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EB63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662202" y="2167312"/>
            <a:ext cx="9290044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>
                <a:solidFill>
                  <a:srgbClr val="643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К.Д. Ушинский говорил о женском образовании:</a:t>
            </a:r>
          </a:p>
          <a:p>
            <a:r>
              <a:rPr lang="ru-RU" sz="3200" dirty="0">
                <a:solidFill>
                  <a:srgbClr val="643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Укажите верное  утверждение.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94533" y="3565336"/>
            <a:ext cx="5317802" cy="7817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2800" dirty="0">
                <a:solidFill>
                  <a:srgbClr val="643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женщине достаточно получить</a:t>
            </a:r>
            <a:br>
              <a:rPr lang="ru-RU" sz="2800" dirty="0">
                <a:solidFill>
                  <a:srgbClr val="643E6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dirty="0">
                <a:solidFill>
                  <a:srgbClr val="643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начальное образование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3971157-6029-4528-B5B8-B4ED53103497}"/>
              </a:ext>
            </a:extLst>
          </p:cNvPr>
          <p:cNvSpPr/>
          <p:nvPr/>
        </p:nvSpPr>
        <p:spPr>
          <a:xfrm>
            <a:off x="894533" y="4648364"/>
            <a:ext cx="4178580" cy="7817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80000"/>
              </a:lnSpc>
            </a:pPr>
            <a:r>
              <a:rPr lang="ru-RU" sz="2800" dirty="0">
                <a:solidFill>
                  <a:srgbClr val="643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женщине достаточно</a:t>
            </a:r>
            <a:br>
              <a:rPr lang="ru-RU" sz="2800" dirty="0">
                <a:solidFill>
                  <a:srgbClr val="643E6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dirty="0">
                <a:solidFill>
                  <a:srgbClr val="643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семейного образования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BB800432-EE1C-4E74-A922-829A5E893327}"/>
              </a:ext>
            </a:extLst>
          </p:cNvPr>
          <p:cNvSpPr/>
          <p:nvPr/>
        </p:nvSpPr>
        <p:spPr>
          <a:xfrm>
            <a:off x="6528048" y="3990205"/>
            <a:ext cx="5401607" cy="11264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80000"/>
              </a:lnSpc>
            </a:pPr>
            <a:r>
              <a:rPr lang="ru-RU" sz="2800" dirty="0">
                <a:solidFill>
                  <a:srgbClr val="643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женщине, как воспитательнице</a:t>
            </a:r>
            <a:br>
              <a:rPr lang="ru-RU" sz="2800" dirty="0">
                <a:solidFill>
                  <a:srgbClr val="643E6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dirty="0">
                <a:solidFill>
                  <a:srgbClr val="643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народа, нужно полное </a:t>
            </a:r>
          </a:p>
          <a:p>
            <a:pPr lvl="0">
              <a:lnSpc>
                <a:spcPct val="80000"/>
              </a:lnSpc>
            </a:pPr>
            <a:r>
              <a:rPr lang="ru-RU" sz="2800" dirty="0">
                <a:solidFill>
                  <a:srgbClr val="643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всестороннее образование</a:t>
            </a:r>
          </a:p>
        </p:txBody>
      </p:sp>
      <p:pic>
        <p:nvPicPr>
          <p:cNvPr id="9" name="Рисунок 8">
            <a:hlinkClick r:id="rId2" action="ppaction://hlinksldjump"/>
            <a:extLst>
              <a:ext uri="{FF2B5EF4-FFF2-40B4-BE49-F238E27FC236}">
                <a16:creationId xmlns:a16="http://schemas.microsoft.com/office/drawing/2014/main" id="{7418E037-5AF9-45CB-92B1-8D678F7D57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9477355" flipH="1" flipV="1">
            <a:off x="224719" y="5747082"/>
            <a:ext cx="1531051" cy="1531051"/>
          </a:xfrm>
          <a:prstGeom prst="rect">
            <a:avLst/>
          </a:prstGeom>
        </p:spPr>
      </p:pic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F1CCE9A9-81F8-42DD-82CE-25B8CBA01473}"/>
              </a:ext>
            </a:extLst>
          </p:cNvPr>
          <p:cNvSpPr txBox="1">
            <a:spLocks/>
          </p:cNvSpPr>
          <p:nvPr/>
        </p:nvSpPr>
        <p:spPr>
          <a:xfrm>
            <a:off x="3627376" y="478413"/>
            <a:ext cx="4937249" cy="646331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b="1" dirty="0">
                <a:solidFill>
                  <a:srgbClr val="643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Учитель учителей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F4ED534-5E74-41F3-9583-7DCB0F4B76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11304" y="1178148"/>
            <a:ext cx="2969392" cy="822305"/>
          </a:xfrm>
          <a:prstGeom prst="roundRect">
            <a:avLst>
              <a:gd name="adj" fmla="val 50000"/>
            </a:avLst>
          </a:prstGeom>
          <a:solidFill>
            <a:srgbClr val="FDEFD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lvl="1" algn="ctr"/>
            <a:endParaRPr lang="ru-RU" sz="3200" b="1" dirty="0">
              <a:solidFill>
                <a:srgbClr val="895697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C90F7AD-1564-4662-B9DC-4AA365188B65}"/>
              </a:ext>
            </a:extLst>
          </p:cNvPr>
          <p:cNvSpPr txBox="1"/>
          <p:nvPr/>
        </p:nvSpPr>
        <p:spPr>
          <a:xfrm>
            <a:off x="5147375" y="1327691"/>
            <a:ext cx="1897251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ru-RU" sz="2800" dirty="0">
                <a:solidFill>
                  <a:srgbClr val="643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 баллов</a:t>
            </a:r>
          </a:p>
        </p:txBody>
      </p:sp>
      <p:sp>
        <p:nvSpPr>
          <p:cNvPr id="17" name="Прямоугольник: скругленные углы 16">
            <a:extLst>
              <a:ext uri="{FF2B5EF4-FFF2-40B4-BE49-F238E27FC236}">
                <a16:creationId xmlns:a16="http://schemas.microsoft.com/office/drawing/2014/main" id="{88B1D262-CB6F-40D9-ABEA-E2C6F7D7C6D5}"/>
              </a:ext>
            </a:extLst>
          </p:cNvPr>
          <p:cNvSpPr/>
          <p:nvPr/>
        </p:nvSpPr>
        <p:spPr>
          <a:xfrm>
            <a:off x="728854" y="3442391"/>
            <a:ext cx="5483481" cy="1008112"/>
          </a:xfrm>
          <a:prstGeom prst="roundRect">
            <a:avLst>
              <a:gd name="adj" fmla="val 50000"/>
            </a:avLst>
          </a:prstGeom>
          <a:noFill/>
          <a:ln>
            <a:solidFill>
              <a:srgbClr val="643E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FC951914-D9A0-4E75-9F7B-4D8268EC6264}"/>
              </a:ext>
            </a:extLst>
          </p:cNvPr>
          <p:cNvSpPr/>
          <p:nvPr/>
        </p:nvSpPr>
        <p:spPr>
          <a:xfrm>
            <a:off x="728854" y="4608719"/>
            <a:ext cx="5483481" cy="1008112"/>
          </a:xfrm>
          <a:prstGeom prst="roundRect">
            <a:avLst>
              <a:gd name="adj" fmla="val 50000"/>
            </a:avLst>
          </a:prstGeom>
          <a:noFill/>
          <a:ln>
            <a:solidFill>
              <a:srgbClr val="643E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id="{8CD201C2-ED43-4EDC-BD34-D4BDFA557C75}"/>
              </a:ext>
            </a:extLst>
          </p:cNvPr>
          <p:cNvSpPr/>
          <p:nvPr/>
        </p:nvSpPr>
        <p:spPr>
          <a:xfrm>
            <a:off x="6307013" y="3934922"/>
            <a:ext cx="5622642" cy="1237028"/>
          </a:xfrm>
          <a:prstGeom prst="roundRect">
            <a:avLst>
              <a:gd name="adj" fmla="val 50000"/>
            </a:avLst>
          </a:prstGeom>
          <a:noFill/>
          <a:ln>
            <a:solidFill>
              <a:srgbClr val="643E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EB63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2848384"/>
              </p:ext>
            </p:extLst>
          </p:nvPr>
        </p:nvGraphicFramePr>
        <p:xfrm>
          <a:off x="2" y="0"/>
          <a:ext cx="12192000" cy="685800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4398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920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920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9203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9203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9203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9203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854138">
                <a:tc>
                  <a:txBody>
                    <a:bodyPr/>
                    <a:lstStyle/>
                    <a:p>
                      <a:pPr algn="ctr"/>
                      <a:r>
                        <a:rPr lang="ru-RU" sz="4800" b="1" dirty="0">
                          <a:solidFill>
                            <a:srgbClr val="895697"/>
                          </a:solidFill>
                          <a:effectLst/>
                          <a:latin typeface="Arial Black" panose="020B0A04020102020204" pitchFamily="34" charset="0"/>
                        </a:rPr>
                        <a:t>Темы</a:t>
                      </a:r>
                      <a:endParaRPr lang="ru-RU" sz="4800" b="1" i="0" dirty="0">
                        <a:solidFill>
                          <a:srgbClr val="895697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/>
                      <a:r>
                        <a:rPr lang="ru-RU" sz="4800" b="1" dirty="0">
                          <a:solidFill>
                            <a:srgbClr val="895697"/>
                          </a:solidFill>
                          <a:effectLst/>
                          <a:latin typeface="Arial Black" panose="020B0A04020102020204" pitchFamily="34" charset="0"/>
                        </a:rPr>
                        <a:t>Вопросы</a:t>
                      </a:r>
                      <a:endParaRPr lang="ru-RU" sz="4800" b="1" i="0" dirty="0">
                        <a:solidFill>
                          <a:srgbClr val="895697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92898" marR="92898" marT="46449" marB="4644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10049"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ru-RU" sz="2800" dirty="0">
                          <a:solidFill>
                            <a:srgbClr val="643E6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Копилка</a:t>
                      </a:r>
                      <a:br>
                        <a:rPr lang="ru-RU" sz="2800" dirty="0">
                          <a:solidFill>
                            <a:srgbClr val="643E6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2800" dirty="0">
                          <a:solidFill>
                            <a:srgbClr val="643E6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педагогической мудрости</a:t>
                      </a:r>
                      <a:endParaRPr lang="ru-RU" sz="2800" b="1" dirty="0">
                        <a:solidFill>
                          <a:srgbClr val="643E6E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dirty="0">
                          <a:solidFill>
                            <a:srgbClr val="643E6E"/>
                          </a:solidFill>
                          <a:effectLst/>
                          <a:latin typeface="Arial Black" panose="020B0A04020102020204" pitchFamily="34" charset="0"/>
                          <a:hlinkClick r:id="rId2" action="ppaction://hlinksldjump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10</a:t>
                      </a:r>
                      <a:endParaRPr lang="ru-RU" sz="3600" dirty="0">
                        <a:solidFill>
                          <a:srgbClr val="643E6E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dirty="0">
                          <a:solidFill>
                            <a:srgbClr val="643E6E"/>
                          </a:solidFill>
                          <a:effectLst/>
                          <a:latin typeface="Arial Black" panose="020B0A04020102020204" pitchFamily="34" charset="0"/>
                          <a:hlinkClick r:id="rId3" action="ppaction://hlinksldjump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20</a:t>
                      </a:r>
                      <a:endParaRPr lang="ru-RU" sz="3600" dirty="0">
                        <a:solidFill>
                          <a:srgbClr val="643E6E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dirty="0">
                          <a:solidFill>
                            <a:srgbClr val="643E6E"/>
                          </a:solidFill>
                          <a:effectLst/>
                          <a:latin typeface="Arial Black" panose="020B0A04020102020204" pitchFamily="34" charset="0"/>
                          <a:hlinkClick r:id="rId4" action="ppaction://hlinksldjump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30</a:t>
                      </a:r>
                      <a:endParaRPr lang="ru-RU" sz="3600" dirty="0">
                        <a:solidFill>
                          <a:srgbClr val="643E6E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dirty="0">
                          <a:solidFill>
                            <a:srgbClr val="643E6E"/>
                          </a:solidFill>
                          <a:effectLst/>
                          <a:latin typeface="Arial Black" panose="020B0A04020102020204" pitchFamily="34" charset="0"/>
                          <a:hlinkClick r:id="rId5" action="ppaction://hlinksldjump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40</a:t>
                      </a:r>
                      <a:endParaRPr lang="ru-RU" sz="3600" dirty="0">
                        <a:solidFill>
                          <a:srgbClr val="643E6E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dirty="0">
                          <a:solidFill>
                            <a:srgbClr val="643E6E"/>
                          </a:solidFill>
                          <a:effectLst/>
                          <a:latin typeface="Arial Black" panose="020B0A04020102020204" pitchFamily="34" charset="0"/>
                          <a:hlinkClick r:id="rId6" action="ppaction://hlinksldjump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50</a:t>
                      </a:r>
                      <a:endParaRPr lang="ru-RU" sz="3600" dirty="0">
                        <a:solidFill>
                          <a:srgbClr val="643E6E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dirty="0">
                          <a:solidFill>
                            <a:srgbClr val="643E6E"/>
                          </a:solidFill>
                          <a:effectLst/>
                          <a:latin typeface="Arial Black" panose="020B0A04020102020204" pitchFamily="34" charset="0"/>
                          <a:hlinkClick r:id="rId7" action="ppaction://hlinksldjump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60</a:t>
                      </a:r>
                      <a:endParaRPr lang="ru-RU" sz="3600" dirty="0">
                        <a:solidFill>
                          <a:srgbClr val="643E6E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01131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80000"/>
                        </a:lnSpc>
                      </a:pPr>
                      <a:r>
                        <a:rPr lang="ru-RU" sz="2800" kern="1200" dirty="0">
                          <a:solidFill>
                            <a:srgbClr val="643E6E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Великие современники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dirty="0">
                          <a:solidFill>
                            <a:srgbClr val="643E6E"/>
                          </a:solidFill>
                          <a:effectLst/>
                          <a:latin typeface="Arial Black" panose="020B0A04020102020204" pitchFamily="34" charset="0"/>
                          <a:hlinkClick r:id="rId8" action="ppaction://hlinksldjump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10</a:t>
                      </a:r>
                      <a:endParaRPr lang="ru-RU" sz="3600" dirty="0">
                        <a:solidFill>
                          <a:srgbClr val="643E6E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dirty="0">
                          <a:solidFill>
                            <a:srgbClr val="643E6E"/>
                          </a:solidFill>
                          <a:effectLst/>
                          <a:latin typeface="Arial Black" panose="020B0A04020102020204" pitchFamily="34" charset="0"/>
                          <a:hlinkClick r:id="rId9" action="ppaction://hlinksldjump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20</a:t>
                      </a:r>
                      <a:endParaRPr lang="ru-RU" sz="3600" dirty="0">
                        <a:solidFill>
                          <a:srgbClr val="643E6E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dirty="0">
                          <a:solidFill>
                            <a:srgbClr val="643E6E"/>
                          </a:solidFill>
                          <a:effectLst/>
                          <a:latin typeface="Arial Black" panose="020B0A04020102020204" pitchFamily="34" charset="0"/>
                          <a:hlinkClick r:id="rId10" action="ppaction://hlinksldjump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30</a:t>
                      </a:r>
                      <a:endParaRPr lang="ru-RU" sz="3600" dirty="0">
                        <a:solidFill>
                          <a:srgbClr val="643E6E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dirty="0">
                          <a:solidFill>
                            <a:srgbClr val="643E6E"/>
                          </a:solidFill>
                          <a:effectLst/>
                          <a:latin typeface="Arial Black" panose="020B0A04020102020204" pitchFamily="34" charset="0"/>
                          <a:hlinkClick r:id="rId11" action="ppaction://hlinksldjump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40</a:t>
                      </a:r>
                      <a:endParaRPr lang="ru-RU" sz="3600" dirty="0">
                        <a:solidFill>
                          <a:srgbClr val="643E6E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dirty="0">
                          <a:solidFill>
                            <a:srgbClr val="643E6E"/>
                          </a:solidFill>
                          <a:effectLst/>
                          <a:latin typeface="Arial Black" panose="020B0A04020102020204" pitchFamily="34" charset="0"/>
                          <a:hlinkClick r:id="rId12" action="ppaction://hlinksldjump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50</a:t>
                      </a:r>
                      <a:endParaRPr lang="ru-RU" sz="3600" dirty="0">
                        <a:solidFill>
                          <a:srgbClr val="643E6E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dirty="0">
                          <a:solidFill>
                            <a:srgbClr val="643E6E"/>
                          </a:solidFill>
                          <a:effectLst/>
                          <a:latin typeface="Arial Black" panose="020B0A04020102020204" pitchFamily="34" charset="0"/>
                          <a:hlinkClick r:id="rId13" action="ppaction://hlinksldjump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60</a:t>
                      </a:r>
                      <a:endParaRPr lang="ru-RU" sz="3600" dirty="0">
                        <a:solidFill>
                          <a:srgbClr val="643E6E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90422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80000"/>
                        </a:lnSpc>
                      </a:pPr>
                      <a:r>
                        <a:rPr lang="ru-RU" sz="2800" kern="1200" dirty="0">
                          <a:solidFill>
                            <a:srgbClr val="643E6E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Учитель учителей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dirty="0">
                          <a:solidFill>
                            <a:srgbClr val="643E6E"/>
                          </a:solidFill>
                          <a:effectLst/>
                          <a:latin typeface="Arial Black" panose="020B0A04020102020204" pitchFamily="34" charset="0"/>
                          <a:hlinkClick r:id="rId14" action="ppaction://hlinksldjump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10</a:t>
                      </a:r>
                      <a:endParaRPr lang="ru-RU" sz="3600" dirty="0">
                        <a:solidFill>
                          <a:srgbClr val="643E6E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dirty="0">
                          <a:solidFill>
                            <a:srgbClr val="643E6E"/>
                          </a:solidFill>
                          <a:effectLst/>
                          <a:latin typeface="Arial Black" panose="020B0A04020102020204" pitchFamily="34" charset="0"/>
                          <a:hlinkClick r:id="rId15" action="ppaction://hlinksldjump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20</a:t>
                      </a:r>
                      <a:endParaRPr lang="ru-RU" sz="3600" dirty="0">
                        <a:solidFill>
                          <a:srgbClr val="643E6E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dirty="0">
                          <a:solidFill>
                            <a:srgbClr val="643E6E"/>
                          </a:solidFill>
                          <a:effectLst/>
                          <a:latin typeface="Arial Black" panose="020B0A04020102020204" pitchFamily="34" charset="0"/>
                          <a:hlinkClick r:id="rId16" action="ppaction://hlinksldjump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30</a:t>
                      </a:r>
                      <a:endParaRPr lang="ru-RU" sz="3600" dirty="0">
                        <a:solidFill>
                          <a:srgbClr val="643E6E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dirty="0">
                          <a:solidFill>
                            <a:srgbClr val="643E6E"/>
                          </a:solidFill>
                          <a:effectLst/>
                          <a:latin typeface="Arial Black" panose="020B0A04020102020204" pitchFamily="34" charset="0"/>
                          <a:hlinkClick r:id="rId17" action="ppaction://hlinksldjump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40</a:t>
                      </a:r>
                      <a:endParaRPr lang="ru-RU" sz="3600" dirty="0">
                        <a:solidFill>
                          <a:srgbClr val="643E6E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dirty="0">
                          <a:solidFill>
                            <a:srgbClr val="643E6E"/>
                          </a:solidFill>
                          <a:effectLst/>
                          <a:latin typeface="Arial Black" panose="020B0A04020102020204" pitchFamily="34" charset="0"/>
                          <a:hlinkClick r:id="rId18" action="ppaction://hlinksldjump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50</a:t>
                      </a:r>
                      <a:endParaRPr lang="ru-RU" sz="3600" dirty="0">
                        <a:solidFill>
                          <a:srgbClr val="643E6E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dirty="0">
                          <a:solidFill>
                            <a:srgbClr val="643E6E"/>
                          </a:solidFill>
                          <a:effectLst/>
                          <a:latin typeface="Arial Black" panose="020B0A04020102020204" pitchFamily="34" charset="0"/>
                          <a:hlinkClick r:id="rId19" action="ppaction://hlinksldjump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60</a:t>
                      </a:r>
                      <a:endParaRPr lang="ru-RU" sz="3600" dirty="0">
                        <a:solidFill>
                          <a:srgbClr val="643E6E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01131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80000"/>
                        </a:lnSpc>
                      </a:pPr>
                      <a:r>
                        <a:rPr lang="ru-RU" sz="2800" kern="1200" dirty="0">
                          <a:solidFill>
                            <a:srgbClr val="643E6E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Сокровищница народа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dirty="0">
                          <a:solidFill>
                            <a:srgbClr val="643E6E"/>
                          </a:solidFill>
                          <a:effectLst/>
                          <a:latin typeface="Arial Black" panose="020B0A04020102020204" pitchFamily="34" charset="0"/>
                          <a:hlinkClick r:id="rId20" action="ppaction://hlinksldjump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10</a:t>
                      </a:r>
                      <a:endParaRPr lang="ru-RU" sz="3600" dirty="0">
                        <a:solidFill>
                          <a:srgbClr val="643E6E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dirty="0">
                          <a:solidFill>
                            <a:srgbClr val="643E6E"/>
                          </a:solidFill>
                          <a:effectLst/>
                          <a:latin typeface="Arial Black" panose="020B0A04020102020204" pitchFamily="34" charset="0"/>
                          <a:hlinkClick r:id="rId21" action="ppaction://hlinksldjump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20</a:t>
                      </a:r>
                      <a:endParaRPr lang="ru-RU" sz="3600" dirty="0">
                        <a:solidFill>
                          <a:srgbClr val="643E6E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dirty="0">
                          <a:solidFill>
                            <a:srgbClr val="643E6E"/>
                          </a:solidFill>
                          <a:effectLst/>
                          <a:latin typeface="Arial Black" panose="020B0A04020102020204" pitchFamily="34" charset="0"/>
                          <a:hlinkClick r:id="rId22" action="ppaction://hlinksldjump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30</a:t>
                      </a:r>
                      <a:endParaRPr lang="ru-RU" sz="3600" dirty="0">
                        <a:solidFill>
                          <a:srgbClr val="643E6E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dirty="0">
                          <a:solidFill>
                            <a:srgbClr val="643E6E"/>
                          </a:solidFill>
                          <a:effectLst/>
                          <a:latin typeface="Arial Black" panose="020B0A04020102020204" pitchFamily="34" charset="0"/>
                          <a:hlinkClick r:id="rId23" action="ppaction://hlinksldjump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40</a:t>
                      </a:r>
                      <a:endParaRPr lang="ru-RU" sz="3600" dirty="0">
                        <a:solidFill>
                          <a:srgbClr val="643E6E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dirty="0">
                          <a:solidFill>
                            <a:srgbClr val="643E6E"/>
                          </a:solidFill>
                          <a:effectLst/>
                          <a:latin typeface="Arial Black" panose="020B0A04020102020204" pitchFamily="34" charset="0"/>
                          <a:hlinkClick r:id="rId24" action="ppaction://hlinksldjump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50</a:t>
                      </a:r>
                      <a:endParaRPr lang="ru-RU" sz="3600" dirty="0">
                        <a:solidFill>
                          <a:srgbClr val="643E6E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dirty="0">
                          <a:solidFill>
                            <a:srgbClr val="643E6E"/>
                          </a:solidFill>
                          <a:effectLst/>
                          <a:latin typeface="Arial Black" panose="020B0A04020102020204" pitchFamily="34" charset="0"/>
                          <a:hlinkClick r:id="rId25" action="ppaction://hlinksldjump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60</a:t>
                      </a:r>
                      <a:endParaRPr lang="ru-RU" sz="3600" dirty="0">
                        <a:solidFill>
                          <a:srgbClr val="643E6E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201131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80000"/>
                        </a:lnSpc>
                      </a:pPr>
                      <a:r>
                        <a:rPr lang="ru-RU" sz="2800" kern="1200" dirty="0">
                          <a:solidFill>
                            <a:srgbClr val="643E6E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Произведения для детей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dirty="0">
                          <a:solidFill>
                            <a:srgbClr val="643E6E"/>
                          </a:solidFill>
                          <a:effectLst/>
                          <a:latin typeface="Arial Black" panose="020B0A04020102020204" pitchFamily="34" charset="0"/>
                          <a:hlinkClick r:id="rId26" action="ppaction://hlinksldjump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10</a:t>
                      </a:r>
                      <a:endParaRPr lang="ru-RU" sz="3600" dirty="0">
                        <a:solidFill>
                          <a:srgbClr val="643E6E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dirty="0">
                          <a:solidFill>
                            <a:srgbClr val="643E6E"/>
                          </a:solidFill>
                          <a:effectLst/>
                          <a:latin typeface="Arial Black" panose="020B0A04020102020204" pitchFamily="34" charset="0"/>
                          <a:hlinkClick r:id="rId27" action="ppaction://hlinksldjump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20</a:t>
                      </a:r>
                      <a:endParaRPr lang="ru-RU" sz="3600" dirty="0">
                        <a:solidFill>
                          <a:srgbClr val="643E6E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dirty="0">
                          <a:solidFill>
                            <a:srgbClr val="643E6E"/>
                          </a:solidFill>
                          <a:effectLst/>
                          <a:latin typeface="Arial Black" panose="020B0A04020102020204" pitchFamily="34" charset="0"/>
                          <a:hlinkClick r:id="rId28" action="ppaction://hlinksldjump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30</a:t>
                      </a:r>
                      <a:endParaRPr lang="ru-RU" sz="3600" dirty="0">
                        <a:solidFill>
                          <a:srgbClr val="643E6E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dirty="0">
                          <a:solidFill>
                            <a:srgbClr val="643E6E"/>
                          </a:solidFill>
                          <a:effectLst/>
                          <a:latin typeface="Arial Black" panose="020B0A04020102020204" pitchFamily="34" charset="0"/>
                          <a:hlinkClick r:id="rId29" action="ppaction://hlinksldjump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40</a:t>
                      </a:r>
                      <a:endParaRPr lang="ru-RU" sz="3600" dirty="0">
                        <a:solidFill>
                          <a:srgbClr val="643E6E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dirty="0">
                          <a:solidFill>
                            <a:srgbClr val="643E6E"/>
                          </a:solidFill>
                          <a:effectLst/>
                          <a:latin typeface="Arial Black" panose="020B0A04020102020204" pitchFamily="34" charset="0"/>
                          <a:hlinkClick r:id="rId30" action="ppaction://hlinksldjump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50</a:t>
                      </a:r>
                      <a:endParaRPr lang="ru-RU" sz="3600" dirty="0">
                        <a:solidFill>
                          <a:srgbClr val="643E6E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dirty="0">
                          <a:solidFill>
                            <a:srgbClr val="643E6E"/>
                          </a:solidFill>
                          <a:effectLst/>
                          <a:latin typeface="Arial Black" panose="020B0A04020102020204" pitchFamily="34" charset="0"/>
                          <a:hlinkClick r:id="rId31" action="ppaction://hlinksldjump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60</a:t>
                      </a:r>
                      <a:endParaRPr lang="ru-RU" sz="3600" dirty="0">
                        <a:solidFill>
                          <a:srgbClr val="643E6E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82848" y="1644435"/>
            <a:ext cx="8797345" cy="11264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2800" dirty="0">
                <a:solidFill>
                  <a:srgbClr val="643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Будучи инспектором классов Смольного института,</a:t>
            </a:r>
            <a:br>
              <a:rPr lang="ru-RU" sz="2800" dirty="0">
                <a:solidFill>
                  <a:srgbClr val="643E6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dirty="0">
                <a:solidFill>
                  <a:srgbClr val="643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К.Д. Ушинский внес в старую систему образования</a:t>
            </a:r>
            <a:br>
              <a:rPr lang="ru-RU" sz="2800" dirty="0">
                <a:solidFill>
                  <a:srgbClr val="643E6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dirty="0">
                <a:solidFill>
                  <a:srgbClr val="643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многие преобразования. Отметьте какие именно.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16568" y="2916176"/>
            <a:ext cx="4283288" cy="6832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2400" dirty="0">
                <a:solidFill>
                  <a:srgbClr val="643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вместо девяти лет</a:t>
            </a:r>
            <a:br>
              <a:rPr lang="ru-RU" sz="2400" dirty="0">
                <a:solidFill>
                  <a:srgbClr val="643E6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dirty="0">
                <a:solidFill>
                  <a:srgbClr val="643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ученицы стали учиться семь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883E651-D9D9-4C4C-8EC4-07986F47E9E1}"/>
              </a:ext>
            </a:extLst>
          </p:cNvPr>
          <p:cNvSpPr/>
          <p:nvPr/>
        </p:nvSpPr>
        <p:spPr>
          <a:xfrm>
            <a:off x="506571" y="3820547"/>
            <a:ext cx="4725333" cy="3877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</a:pPr>
            <a:r>
              <a:rPr lang="ru-RU" sz="2400" dirty="0">
                <a:solidFill>
                  <a:srgbClr val="643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преподавание на родном языке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01F5AE61-D57B-4F35-A185-2B9E17042BCA}"/>
              </a:ext>
            </a:extLst>
          </p:cNvPr>
          <p:cNvSpPr/>
          <p:nvPr/>
        </p:nvSpPr>
        <p:spPr>
          <a:xfrm>
            <a:off x="536948" y="4504777"/>
            <a:ext cx="3925434" cy="6832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80000"/>
              </a:lnSpc>
            </a:pPr>
            <a:r>
              <a:rPr lang="ru-RU" sz="2400" dirty="0">
                <a:solidFill>
                  <a:srgbClr val="643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полуторачасовые занятия</a:t>
            </a:r>
            <a:br>
              <a:rPr lang="ru-RU" sz="2400" dirty="0">
                <a:solidFill>
                  <a:srgbClr val="643E6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dirty="0">
                <a:solidFill>
                  <a:srgbClr val="643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заменил на часовые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A9658FEA-968B-402D-91BF-C6373ECBD95E}"/>
              </a:ext>
            </a:extLst>
          </p:cNvPr>
          <p:cNvSpPr/>
          <p:nvPr/>
        </p:nvSpPr>
        <p:spPr>
          <a:xfrm>
            <a:off x="516568" y="5413036"/>
            <a:ext cx="4758803" cy="3877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80000"/>
              </a:lnSpc>
            </a:pPr>
            <a:r>
              <a:rPr lang="ru-RU" sz="2400" dirty="0">
                <a:solidFill>
                  <a:srgbClr val="643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ввел 10-15 минутные перемены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DD34C526-4C6C-4574-B21C-67CFAD6DA51A}"/>
              </a:ext>
            </a:extLst>
          </p:cNvPr>
          <p:cNvSpPr/>
          <p:nvPr/>
        </p:nvSpPr>
        <p:spPr>
          <a:xfrm>
            <a:off x="5807968" y="2941267"/>
            <a:ext cx="4562467" cy="6832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80000"/>
              </a:lnSpc>
            </a:pPr>
            <a:r>
              <a:rPr lang="ru-RU" sz="2400" dirty="0">
                <a:solidFill>
                  <a:srgbClr val="643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впервые в женских институтах</a:t>
            </a:r>
            <a:br>
              <a:rPr lang="ru-RU" sz="2400" dirty="0">
                <a:solidFill>
                  <a:srgbClr val="643E6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dirty="0">
                <a:solidFill>
                  <a:srgbClr val="643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ввёл каникулы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0849A70A-D7F6-4FEE-B4F6-00518613745B}"/>
              </a:ext>
            </a:extLst>
          </p:cNvPr>
          <p:cNvSpPr/>
          <p:nvPr/>
        </p:nvSpPr>
        <p:spPr>
          <a:xfrm>
            <a:off x="5807968" y="3760697"/>
            <a:ext cx="3683188" cy="6832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80000"/>
              </a:lnSpc>
            </a:pPr>
            <a:r>
              <a:rPr lang="ru-RU" sz="2400" dirty="0">
                <a:solidFill>
                  <a:srgbClr val="643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ученицы стали задавать</a:t>
            </a:r>
            <a:br>
              <a:rPr lang="ru-RU" sz="2400" dirty="0">
                <a:solidFill>
                  <a:srgbClr val="643E6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dirty="0">
                <a:solidFill>
                  <a:srgbClr val="643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вопросы учителю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7FB7DA26-DFA9-4762-A1A8-17DE4E18579D}"/>
              </a:ext>
            </a:extLst>
          </p:cNvPr>
          <p:cNvSpPr/>
          <p:nvPr/>
        </p:nvSpPr>
        <p:spPr>
          <a:xfrm>
            <a:off x="5765288" y="4645127"/>
            <a:ext cx="4864986" cy="12741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80000"/>
              </a:lnSpc>
            </a:pPr>
            <a:r>
              <a:rPr lang="ru-RU" sz="2400" dirty="0">
                <a:solidFill>
                  <a:srgbClr val="643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распределил учебные предметы</a:t>
            </a:r>
            <a:br>
              <a:rPr lang="ru-RU" sz="2400" dirty="0">
                <a:solidFill>
                  <a:srgbClr val="643E6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dirty="0">
                <a:solidFill>
                  <a:srgbClr val="643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классам по принципу </a:t>
            </a:r>
          </a:p>
          <a:p>
            <a:pPr lvl="0">
              <a:lnSpc>
                <a:spcPct val="80000"/>
              </a:lnSpc>
            </a:pPr>
            <a:r>
              <a:rPr lang="ru-RU" sz="2400" dirty="0">
                <a:solidFill>
                  <a:srgbClr val="643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«строгой педагогической</a:t>
            </a:r>
            <a:br>
              <a:rPr lang="ru-RU" sz="2400" dirty="0">
                <a:solidFill>
                  <a:srgbClr val="643E6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dirty="0">
                <a:solidFill>
                  <a:srgbClr val="643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постепенности»</a:t>
            </a: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3490B5D5-59AE-4153-B9E3-BD4212BF01BE}"/>
              </a:ext>
            </a:extLst>
          </p:cNvPr>
          <p:cNvSpPr/>
          <p:nvPr/>
        </p:nvSpPr>
        <p:spPr>
          <a:xfrm>
            <a:off x="5807968" y="6081069"/>
            <a:ext cx="4669483" cy="6832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80000"/>
              </a:lnSpc>
            </a:pPr>
            <a:r>
              <a:rPr lang="ru-RU" sz="2400" dirty="0">
                <a:solidFill>
                  <a:srgbClr val="643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стали проводиться совещания</a:t>
            </a:r>
            <a:br>
              <a:rPr lang="ru-RU" sz="2400" dirty="0">
                <a:solidFill>
                  <a:srgbClr val="643E6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dirty="0">
                <a:solidFill>
                  <a:srgbClr val="643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педагогические конференции</a:t>
            </a:r>
          </a:p>
        </p:txBody>
      </p:sp>
      <p:pic>
        <p:nvPicPr>
          <p:cNvPr id="14" name="Рисунок 13">
            <a:hlinkClick r:id="rId2" action="ppaction://hlinksldjump"/>
            <a:extLst>
              <a:ext uri="{FF2B5EF4-FFF2-40B4-BE49-F238E27FC236}">
                <a16:creationId xmlns:a16="http://schemas.microsoft.com/office/drawing/2014/main" id="{7834BB89-2AE4-4596-890A-BBF2D5ED3A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9477355" flipH="1" flipV="1">
            <a:off x="224719" y="5747082"/>
            <a:ext cx="1531051" cy="1531051"/>
          </a:xfrm>
          <a:prstGeom prst="rect">
            <a:avLst/>
          </a:prstGeom>
        </p:spPr>
      </p:pic>
      <p:sp>
        <p:nvSpPr>
          <p:cNvPr id="16" name="Заголовок 1">
            <a:extLst>
              <a:ext uri="{FF2B5EF4-FFF2-40B4-BE49-F238E27FC236}">
                <a16:creationId xmlns:a16="http://schemas.microsoft.com/office/drawing/2014/main" id="{BFFD0269-D5AA-45D1-BB4A-57B898344898}"/>
              </a:ext>
            </a:extLst>
          </p:cNvPr>
          <p:cNvSpPr txBox="1">
            <a:spLocks/>
          </p:cNvSpPr>
          <p:nvPr/>
        </p:nvSpPr>
        <p:spPr>
          <a:xfrm>
            <a:off x="3627375" y="195472"/>
            <a:ext cx="4937249" cy="646331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b="1" dirty="0">
                <a:solidFill>
                  <a:srgbClr val="643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Учитель учителей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1A7508C-CFD6-4D5E-8829-583B2D883A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11303" y="827748"/>
            <a:ext cx="2969392" cy="822305"/>
          </a:xfrm>
          <a:prstGeom prst="roundRect">
            <a:avLst>
              <a:gd name="adj" fmla="val 50000"/>
            </a:avLst>
          </a:prstGeom>
          <a:solidFill>
            <a:srgbClr val="FDEFD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lvl="1" algn="ctr"/>
            <a:endParaRPr lang="ru-RU" sz="3200" b="1" dirty="0">
              <a:solidFill>
                <a:srgbClr val="895697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D59103B-829A-4D7D-82B1-7B6FBD348910}"/>
              </a:ext>
            </a:extLst>
          </p:cNvPr>
          <p:cNvSpPr txBox="1"/>
          <p:nvPr/>
        </p:nvSpPr>
        <p:spPr>
          <a:xfrm>
            <a:off x="5147374" y="977291"/>
            <a:ext cx="1897251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ru-RU" sz="2800" dirty="0">
                <a:solidFill>
                  <a:srgbClr val="643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 баллов</a:t>
            </a:r>
          </a:p>
        </p:txBody>
      </p:sp>
      <p:sp>
        <p:nvSpPr>
          <p:cNvPr id="21" name="Прямоугольник: скругленные углы 20">
            <a:extLst>
              <a:ext uri="{FF2B5EF4-FFF2-40B4-BE49-F238E27FC236}">
                <a16:creationId xmlns:a16="http://schemas.microsoft.com/office/drawing/2014/main" id="{CE638A2E-2FDF-4730-B79E-B8BC93F5C212}"/>
              </a:ext>
            </a:extLst>
          </p:cNvPr>
          <p:cNvSpPr/>
          <p:nvPr/>
        </p:nvSpPr>
        <p:spPr>
          <a:xfrm>
            <a:off x="258595" y="2861423"/>
            <a:ext cx="5081558" cy="726587"/>
          </a:xfrm>
          <a:prstGeom prst="roundRect">
            <a:avLst>
              <a:gd name="adj" fmla="val 50000"/>
            </a:avLst>
          </a:prstGeom>
          <a:noFill/>
          <a:ln>
            <a:solidFill>
              <a:srgbClr val="643E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Прямоугольник: скругленные углы 21">
            <a:extLst>
              <a:ext uri="{FF2B5EF4-FFF2-40B4-BE49-F238E27FC236}">
                <a16:creationId xmlns:a16="http://schemas.microsoft.com/office/drawing/2014/main" id="{B8723C9F-F1DE-442D-ACC9-82DAE77AB790}"/>
              </a:ext>
            </a:extLst>
          </p:cNvPr>
          <p:cNvSpPr/>
          <p:nvPr/>
        </p:nvSpPr>
        <p:spPr>
          <a:xfrm>
            <a:off x="302541" y="3651153"/>
            <a:ext cx="5081558" cy="726587"/>
          </a:xfrm>
          <a:prstGeom prst="roundRect">
            <a:avLst>
              <a:gd name="adj" fmla="val 50000"/>
            </a:avLst>
          </a:prstGeom>
          <a:noFill/>
          <a:ln>
            <a:solidFill>
              <a:srgbClr val="643E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Прямоугольник: скругленные углы 22">
            <a:extLst>
              <a:ext uri="{FF2B5EF4-FFF2-40B4-BE49-F238E27FC236}">
                <a16:creationId xmlns:a16="http://schemas.microsoft.com/office/drawing/2014/main" id="{54E7E30C-311A-4C71-BA6B-85ACABC1AF2F}"/>
              </a:ext>
            </a:extLst>
          </p:cNvPr>
          <p:cNvSpPr/>
          <p:nvPr/>
        </p:nvSpPr>
        <p:spPr>
          <a:xfrm>
            <a:off x="302541" y="4452797"/>
            <a:ext cx="5081558" cy="726587"/>
          </a:xfrm>
          <a:prstGeom prst="roundRect">
            <a:avLst>
              <a:gd name="adj" fmla="val 50000"/>
            </a:avLst>
          </a:prstGeom>
          <a:noFill/>
          <a:ln>
            <a:solidFill>
              <a:srgbClr val="643E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Прямоугольник: скругленные углы 23">
            <a:extLst>
              <a:ext uri="{FF2B5EF4-FFF2-40B4-BE49-F238E27FC236}">
                <a16:creationId xmlns:a16="http://schemas.microsoft.com/office/drawing/2014/main" id="{8F2B5886-5FA8-4B7C-A97A-C8314F79BB7B}"/>
              </a:ext>
            </a:extLst>
          </p:cNvPr>
          <p:cNvSpPr/>
          <p:nvPr/>
        </p:nvSpPr>
        <p:spPr>
          <a:xfrm>
            <a:off x="302541" y="5240021"/>
            <a:ext cx="5081558" cy="726587"/>
          </a:xfrm>
          <a:prstGeom prst="roundRect">
            <a:avLst>
              <a:gd name="adj" fmla="val 50000"/>
            </a:avLst>
          </a:prstGeom>
          <a:noFill/>
          <a:ln>
            <a:solidFill>
              <a:srgbClr val="643E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Прямоугольник: скругленные углы 24">
            <a:extLst>
              <a:ext uri="{FF2B5EF4-FFF2-40B4-BE49-F238E27FC236}">
                <a16:creationId xmlns:a16="http://schemas.microsoft.com/office/drawing/2014/main" id="{5EE83D36-F8F0-408D-8878-7ABF0A487708}"/>
              </a:ext>
            </a:extLst>
          </p:cNvPr>
          <p:cNvSpPr/>
          <p:nvPr/>
        </p:nvSpPr>
        <p:spPr>
          <a:xfrm>
            <a:off x="5643813" y="2861423"/>
            <a:ext cx="5081558" cy="726587"/>
          </a:xfrm>
          <a:prstGeom prst="roundRect">
            <a:avLst>
              <a:gd name="adj" fmla="val 50000"/>
            </a:avLst>
          </a:prstGeom>
          <a:noFill/>
          <a:ln>
            <a:solidFill>
              <a:srgbClr val="643E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Прямоугольник: скругленные углы 25">
            <a:extLst>
              <a:ext uri="{FF2B5EF4-FFF2-40B4-BE49-F238E27FC236}">
                <a16:creationId xmlns:a16="http://schemas.microsoft.com/office/drawing/2014/main" id="{C8A4A6E9-4FFB-4412-AD45-46374BB77F81}"/>
              </a:ext>
            </a:extLst>
          </p:cNvPr>
          <p:cNvSpPr/>
          <p:nvPr/>
        </p:nvSpPr>
        <p:spPr>
          <a:xfrm>
            <a:off x="5643813" y="3704375"/>
            <a:ext cx="5081558" cy="726587"/>
          </a:xfrm>
          <a:prstGeom prst="roundRect">
            <a:avLst>
              <a:gd name="adj" fmla="val 50000"/>
            </a:avLst>
          </a:prstGeom>
          <a:noFill/>
          <a:ln>
            <a:solidFill>
              <a:srgbClr val="643E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Прямоугольник: скругленные углы 26">
            <a:extLst>
              <a:ext uri="{FF2B5EF4-FFF2-40B4-BE49-F238E27FC236}">
                <a16:creationId xmlns:a16="http://schemas.microsoft.com/office/drawing/2014/main" id="{C837EEC5-7BC7-4EF5-8F79-22108CD232DE}"/>
              </a:ext>
            </a:extLst>
          </p:cNvPr>
          <p:cNvSpPr/>
          <p:nvPr/>
        </p:nvSpPr>
        <p:spPr>
          <a:xfrm>
            <a:off x="5658668" y="4549301"/>
            <a:ext cx="5081558" cy="1370021"/>
          </a:xfrm>
          <a:prstGeom prst="roundRect">
            <a:avLst>
              <a:gd name="adj" fmla="val 37486"/>
            </a:avLst>
          </a:prstGeom>
          <a:noFill/>
          <a:ln>
            <a:solidFill>
              <a:srgbClr val="643E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Прямоугольник: скругленные углы 27">
            <a:extLst>
              <a:ext uri="{FF2B5EF4-FFF2-40B4-BE49-F238E27FC236}">
                <a16:creationId xmlns:a16="http://schemas.microsoft.com/office/drawing/2014/main" id="{53D7F317-8793-470C-A43D-008EFAC09A27}"/>
              </a:ext>
            </a:extLst>
          </p:cNvPr>
          <p:cNvSpPr/>
          <p:nvPr/>
        </p:nvSpPr>
        <p:spPr>
          <a:xfrm>
            <a:off x="5643813" y="6037661"/>
            <a:ext cx="5081558" cy="726587"/>
          </a:xfrm>
          <a:prstGeom prst="roundRect">
            <a:avLst>
              <a:gd name="adj" fmla="val 50000"/>
            </a:avLst>
          </a:prstGeom>
          <a:noFill/>
          <a:ln>
            <a:solidFill>
              <a:srgbClr val="643E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723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EB63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EB63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EB63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EB63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3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EB63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5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EB63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7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EB63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9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EB63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11" grpId="0"/>
      <p:bldP spid="12" grpId="0"/>
      <p:bldP spid="13" grpId="0"/>
      <p:bldP spid="15" grpId="0"/>
      <p:bldP spid="17" grpId="0"/>
      <p:bldP spid="1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695400" y="3140968"/>
            <a:ext cx="449866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>
                <a:solidFill>
                  <a:srgbClr val="643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 страха глаза велики,</a:t>
            </a:r>
          </a:p>
        </p:txBody>
      </p: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CDE062A8-1D95-478F-B6BF-34D9A4908B53}"/>
              </a:ext>
            </a:extLst>
          </p:cNvPr>
          <p:cNvSpPr txBox="1">
            <a:spLocks/>
          </p:cNvSpPr>
          <p:nvPr/>
        </p:nvSpPr>
        <p:spPr>
          <a:xfrm>
            <a:off x="3004101" y="609566"/>
            <a:ext cx="6155403" cy="646331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b="1" dirty="0">
                <a:solidFill>
                  <a:srgbClr val="643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Сокровищница народа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AE011DA8-5789-4222-ACBE-33E73ED033AB}"/>
              </a:ext>
            </a:extLst>
          </p:cNvPr>
          <p:cNvSpPr/>
          <p:nvPr/>
        </p:nvSpPr>
        <p:spPr>
          <a:xfrm>
            <a:off x="693021" y="3689418"/>
            <a:ext cx="387477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3200" dirty="0">
                <a:solidFill>
                  <a:srgbClr val="643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 ничего не видят.</a:t>
            </a:r>
          </a:p>
        </p:txBody>
      </p:sp>
      <p:pic>
        <p:nvPicPr>
          <p:cNvPr id="8" name="Рисунок 7">
            <a:hlinkClick r:id="rId2" action="ppaction://hlinksldjump"/>
            <a:extLst>
              <a:ext uri="{FF2B5EF4-FFF2-40B4-BE49-F238E27FC236}">
                <a16:creationId xmlns:a16="http://schemas.microsoft.com/office/drawing/2014/main" id="{86E3E654-8834-44D3-A8B6-045F89EC4B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9477355" flipH="1" flipV="1">
            <a:off x="224719" y="5747082"/>
            <a:ext cx="1531051" cy="153105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10420B5-7BAB-4D05-B56F-A37424E230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11304" y="1255897"/>
            <a:ext cx="2969392" cy="822305"/>
          </a:xfrm>
          <a:prstGeom prst="roundRect">
            <a:avLst>
              <a:gd name="adj" fmla="val 50000"/>
            </a:avLst>
          </a:prstGeom>
          <a:solidFill>
            <a:srgbClr val="FDEFD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lvl="1" algn="ctr"/>
            <a:endParaRPr lang="ru-RU" sz="3200" b="1" dirty="0">
              <a:solidFill>
                <a:srgbClr val="895697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9B8FB87-0033-46C2-9DE3-823420287D32}"/>
              </a:ext>
            </a:extLst>
          </p:cNvPr>
          <p:cNvSpPr txBox="1"/>
          <p:nvPr/>
        </p:nvSpPr>
        <p:spPr>
          <a:xfrm>
            <a:off x="5147375" y="1405440"/>
            <a:ext cx="1897251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ru-RU" sz="2800" dirty="0">
                <a:solidFill>
                  <a:srgbClr val="643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баллов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34D4F5E-36AA-46E4-9C88-0426F39AEAF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99" t="34834" r="21762" b="17731"/>
          <a:stretch/>
        </p:blipFill>
        <p:spPr>
          <a:xfrm>
            <a:off x="6430669" y="2989783"/>
            <a:ext cx="5930027" cy="38956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105623" y="2828069"/>
            <a:ext cx="343850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>
                <a:solidFill>
                  <a:srgbClr val="643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 ключ потерян</a:t>
            </a:r>
            <a:r>
              <a:rPr lang="ru-RU" sz="3200" dirty="0">
                <a:latin typeface="+mj-lt"/>
                <a:ea typeface="Calibri" panose="020F0502020204030204" pitchFamily="34" charset="0"/>
              </a:rPr>
              <a:t>.</a:t>
            </a:r>
            <a:endParaRPr lang="ru-RU" sz="3200" dirty="0">
              <a:latin typeface="+mj-lt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53933" y="2828070"/>
            <a:ext cx="248330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>
                <a:solidFill>
                  <a:srgbClr val="643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Ума палата,</a:t>
            </a:r>
          </a:p>
        </p:txBody>
      </p:sp>
      <p:pic>
        <p:nvPicPr>
          <p:cNvPr id="10" name="Рисунок 9">
            <a:hlinkClick r:id="rId2" action="ppaction://hlinksldjump"/>
            <a:extLst>
              <a:ext uri="{FF2B5EF4-FFF2-40B4-BE49-F238E27FC236}">
                <a16:creationId xmlns:a16="http://schemas.microsoft.com/office/drawing/2014/main" id="{7AC51A77-B6E4-4C9F-8C26-92EFB54E84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9477355" flipH="1" flipV="1">
            <a:off x="224719" y="5747082"/>
            <a:ext cx="1531051" cy="1531051"/>
          </a:xfrm>
          <a:prstGeom prst="rect">
            <a:avLst/>
          </a:prstGeom>
        </p:spPr>
      </p:pic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208F4E44-7DA8-4619-940F-5E287C365DA3}"/>
              </a:ext>
            </a:extLst>
          </p:cNvPr>
          <p:cNvSpPr txBox="1">
            <a:spLocks/>
          </p:cNvSpPr>
          <p:nvPr/>
        </p:nvSpPr>
        <p:spPr>
          <a:xfrm>
            <a:off x="3004101" y="609566"/>
            <a:ext cx="6155403" cy="646331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b="1" dirty="0">
                <a:solidFill>
                  <a:srgbClr val="643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Сокровищница народа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47946A8-3B9D-4DA2-892C-5EC6D1F0DE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11304" y="1255897"/>
            <a:ext cx="2969392" cy="822305"/>
          </a:xfrm>
          <a:prstGeom prst="roundRect">
            <a:avLst>
              <a:gd name="adj" fmla="val 50000"/>
            </a:avLst>
          </a:prstGeom>
          <a:solidFill>
            <a:srgbClr val="FDEFD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lvl="1" algn="ctr"/>
            <a:endParaRPr lang="ru-RU" sz="3200" b="1" dirty="0">
              <a:solidFill>
                <a:srgbClr val="895697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0B899F3-4449-4314-8319-436A66FE4FAB}"/>
              </a:ext>
            </a:extLst>
          </p:cNvPr>
          <p:cNvSpPr txBox="1"/>
          <p:nvPr/>
        </p:nvSpPr>
        <p:spPr>
          <a:xfrm>
            <a:off x="5147375" y="1405440"/>
            <a:ext cx="1897251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ru-RU" sz="2800" dirty="0">
                <a:solidFill>
                  <a:srgbClr val="643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 баллов</a:t>
            </a:r>
          </a:p>
        </p:txBody>
      </p:sp>
      <p:pic>
        <p:nvPicPr>
          <p:cNvPr id="12290" name="Picture 2">
            <a:extLst>
              <a:ext uri="{FF2B5EF4-FFF2-40B4-BE49-F238E27FC236}">
                <a16:creationId xmlns:a16="http://schemas.microsoft.com/office/drawing/2014/main" id="{DF040856-69A7-4E9F-8D9B-6C63E8D671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4032" y="1667049"/>
            <a:ext cx="4876800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3990213" y="2979846"/>
            <a:ext cx="288111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>
                <a:solidFill>
                  <a:srgbClr val="643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 оба левые.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64756" y="2979847"/>
            <a:ext cx="340105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3200" dirty="0">
                <a:solidFill>
                  <a:srgbClr val="643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Два сапога пара,</a:t>
            </a:r>
            <a:endParaRPr lang="en-US" sz="3200" dirty="0">
              <a:solidFill>
                <a:srgbClr val="643E6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>
            <a:hlinkClick r:id="rId2" action="ppaction://hlinksldjump"/>
            <a:extLst>
              <a:ext uri="{FF2B5EF4-FFF2-40B4-BE49-F238E27FC236}">
                <a16:creationId xmlns:a16="http://schemas.microsoft.com/office/drawing/2014/main" id="{4E36144A-5FEA-4F3A-A5E4-C2654134E3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9477355" flipH="1" flipV="1">
            <a:off x="224719" y="5747082"/>
            <a:ext cx="1531051" cy="1531051"/>
          </a:xfrm>
          <a:prstGeom prst="rect">
            <a:avLst/>
          </a:prstGeom>
        </p:spPr>
      </p:pic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C9C8E83A-8A9B-400B-A6CA-F462A248055A}"/>
              </a:ext>
            </a:extLst>
          </p:cNvPr>
          <p:cNvSpPr txBox="1">
            <a:spLocks/>
          </p:cNvSpPr>
          <p:nvPr/>
        </p:nvSpPr>
        <p:spPr>
          <a:xfrm>
            <a:off x="3004101" y="609566"/>
            <a:ext cx="6155403" cy="646331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b="1" dirty="0">
                <a:solidFill>
                  <a:srgbClr val="643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Сокровищница народа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4222BF8-7F70-4791-91F4-9E5D48379A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11304" y="1255897"/>
            <a:ext cx="2969392" cy="822305"/>
          </a:xfrm>
          <a:prstGeom prst="roundRect">
            <a:avLst>
              <a:gd name="adj" fmla="val 50000"/>
            </a:avLst>
          </a:prstGeom>
          <a:solidFill>
            <a:srgbClr val="FDEFD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lvl="1" algn="ctr"/>
            <a:endParaRPr lang="ru-RU" sz="3200" b="1" dirty="0">
              <a:solidFill>
                <a:srgbClr val="895697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F111DA6-DFE0-4488-8631-AD883BD9C59B}"/>
              </a:ext>
            </a:extLst>
          </p:cNvPr>
          <p:cNvSpPr txBox="1"/>
          <p:nvPr/>
        </p:nvSpPr>
        <p:spPr>
          <a:xfrm>
            <a:off x="5147375" y="1405440"/>
            <a:ext cx="1897251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ru-RU" sz="2800" dirty="0">
                <a:solidFill>
                  <a:srgbClr val="643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 баллов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0D5360A-4EB6-43CA-B78B-2DA32EAA277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0" t="28123" r="53492" b="14301"/>
          <a:stretch/>
        </p:blipFill>
        <p:spPr>
          <a:xfrm>
            <a:off x="7392738" y="1052736"/>
            <a:ext cx="4065683" cy="55720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077772" y="3141561"/>
            <a:ext cx="706706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>
                <a:solidFill>
                  <a:srgbClr val="643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 сломается – под лавкой валяется.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081232" y="2665586"/>
            <a:ext cx="609121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>
                <a:solidFill>
                  <a:srgbClr val="643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Новая метла по-новому метет, </a:t>
            </a:r>
          </a:p>
        </p:txBody>
      </p:sp>
      <p:pic>
        <p:nvPicPr>
          <p:cNvPr id="9218" name="Picture 2" descr="https://media.istockphoto.com/vectors/sweeping-broom-vector-id531294669?k=20&amp;m=531294669&amp;s=612x612&amp;w=0&amp;h=z5-2qWNgjlbKR0XUjX2wI2N-4Y1Z4CTa1TzTGX5MVIg=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65" b="96518" l="2288" r="89706">
                        <a14:foregroundMark x1="6209" y1="79884" x2="6209" y2="79884"/>
                        <a14:foregroundMark x1="6209" y1="79884" x2="6209" y2="79884"/>
                        <a14:foregroundMark x1="2288" y1="80658" x2="2288" y2="80658"/>
                        <a14:foregroundMark x1="33170" y1="50870" x2="33170" y2="50870"/>
                        <a14:foregroundMark x1="63889" y1="96518" x2="63889" y2="96518"/>
                        <a14:foregroundMark x1="63889" y1="96518" x2="63889" y2="96518"/>
                        <a14:foregroundMark x1="23366" y1="94197" x2="23366" y2="94197"/>
                        <a14:backgroundMark x1="67320" y1="76015" x2="67320" y2="76015"/>
                        <a14:backgroundMark x1="67320" y1="76015" x2="67320" y2="760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123" r="15738"/>
          <a:stretch/>
        </p:blipFill>
        <p:spPr bwMode="auto">
          <a:xfrm>
            <a:off x="6888088" y="1717394"/>
            <a:ext cx="4814269" cy="4531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>
            <a:hlinkClick r:id="rId4" action="ppaction://hlinksldjump"/>
            <a:extLst>
              <a:ext uri="{FF2B5EF4-FFF2-40B4-BE49-F238E27FC236}">
                <a16:creationId xmlns:a16="http://schemas.microsoft.com/office/drawing/2014/main" id="{89E8ED73-98E4-4878-A341-8B02F67846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9477355" flipH="1" flipV="1">
            <a:off x="224719" y="5747082"/>
            <a:ext cx="1531051" cy="1531051"/>
          </a:xfrm>
          <a:prstGeom prst="rect">
            <a:avLst/>
          </a:prstGeom>
        </p:spPr>
      </p:pic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0CB3CC02-D15D-47FC-861C-CA45F0B67FDE}"/>
              </a:ext>
            </a:extLst>
          </p:cNvPr>
          <p:cNvSpPr txBox="1">
            <a:spLocks/>
          </p:cNvSpPr>
          <p:nvPr/>
        </p:nvSpPr>
        <p:spPr>
          <a:xfrm>
            <a:off x="3004101" y="609566"/>
            <a:ext cx="6155403" cy="646331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b="1" dirty="0">
                <a:solidFill>
                  <a:srgbClr val="643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Сокровищница народа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822058B-D7BB-4A7C-8489-0AD58E1D9F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11304" y="1255897"/>
            <a:ext cx="2969392" cy="822305"/>
          </a:xfrm>
          <a:prstGeom prst="roundRect">
            <a:avLst>
              <a:gd name="adj" fmla="val 50000"/>
            </a:avLst>
          </a:prstGeom>
          <a:solidFill>
            <a:srgbClr val="FDEFD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lvl="1" algn="ctr"/>
            <a:endParaRPr lang="ru-RU" sz="3200" b="1" dirty="0">
              <a:solidFill>
                <a:srgbClr val="895697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B3FD613-415B-430D-B37D-A24AD27998C3}"/>
              </a:ext>
            </a:extLst>
          </p:cNvPr>
          <p:cNvSpPr txBox="1"/>
          <p:nvPr/>
        </p:nvSpPr>
        <p:spPr>
          <a:xfrm>
            <a:off x="5147375" y="1405440"/>
            <a:ext cx="1897251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ru-RU" sz="2800" dirty="0">
                <a:solidFill>
                  <a:srgbClr val="643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 баллов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75391" y="2703849"/>
            <a:ext cx="537333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>
                <a:solidFill>
                  <a:srgbClr val="643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Повторение – мать учения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75391" y="3204265"/>
            <a:ext cx="443717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>
                <a:solidFill>
                  <a:srgbClr val="643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прибежище глупцов.</a:t>
            </a:r>
          </a:p>
        </p:txBody>
      </p:sp>
      <p:pic>
        <p:nvPicPr>
          <p:cNvPr id="8194" name="Picture 2" descr="https://book-terra.ru/wp-content/uploads/2020/10/evrika-sov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560" b="98440" l="1078" r="98683">
                        <a14:foregroundMark x1="14731" y1="82979" x2="14731" y2="82979"/>
                        <a14:foregroundMark x1="7186" y1="94184" x2="24311" y2="88652"/>
                        <a14:foregroundMark x1="24311" y1="88652" x2="51737" y2="88652"/>
                        <a14:foregroundMark x1="51737" y1="88652" x2="62754" y2="86950"/>
                        <a14:foregroundMark x1="9940" y1="3546" x2="9940" y2="3546"/>
                        <a14:foregroundMark x1="4910" y1="23546" x2="4910" y2="23546"/>
                        <a14:foregroundMark x1="45509" y1="36738" x2="42275" y2="50071"/>
                        <a14:foregroundMark x1="42275" y1="50071" x2="42275" y2="50071"/>
                        <a14:foregroundMark x1="44671" y1="39433" x2="43832" y2="38723"/>
                        <a14:foregroundMark x1="43832" y1="36738" x2="43832" y2="36738"/>
                        <a14:foregroundMark x1="92814" y1="70780" x2="91138" y2="90213"/>
                        <a14:foregroundMark x1="95090" y1="94184" x2="95090" y2="94184"/>
                        <a14:foregroundMark x1="4910" y1="97163" x2="25269" y2="92482"/>
                        <a14:foregroundMark x1="1078" y1="98440" x2="1078" y2="98440"/>
                        <a14:foregroundMark x1="98683" y1="98156" x2="98683" y2="98156"/>
                        <a14:foregroundMark x1="10539" y1="2695" x2="10539" y2="2695"/>
                        <a14:foregroundMark x1="10299" y1="1560" x2="10299" y2="1560"/>
                        <a14:foregroundMark x1="9820" y1="5532" x2="10060" y2="130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8048" y="2251729"/>
            <a:ext cx="5087073" cy="429009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>
            <a:hlinkClick r:id="rId4" action="ppaction://hlinksldjump"/>
            <a:extLst>
              <a:ext uri="{FF2B5EF4-FFF2-40B4-BE49-F238E27FC236}">
                <a16:creationId xmlns:a16="http://schemas.microsoft.com/office/drawing/2014/main" id="{884C23C5-1E9B-483C-8C9A-2E7A3943FF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9477355" flipH="1" flipV="1">
            <a:off x="224719" y="5747082"/>
            <a:ext cx="1531051" cy="1531051"/>
          </a:xfrm>
          <a:prstGeom prst="rect">
            <a:avLst/>
          </a:prstGeom>
        </p:spPr>
      </p:pic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830CD6D6-3D5C-43E9-B9FB-BEAF1BEC5694}"/>
              </a:ext>
            </a:extLst>
          </p:cNvPr>
          <p:cNvSpPr txBox="1">
            <a:spLocks/>
          </p:cNvSpPr>
          <p:nvPr/>
        </p:nvSpPr>
        <p:spPr>
          <a:xfrm>
            <a:off x="3004101" y="609566"/>
            <a:ext cx="6155403" cy="646331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b="1" dirty="0">
                <a:solidFill>
                  <a:srgbClr val="643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Сокровищница народа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41A7DE3-D0EE-4BE4-B7E0-E23D03FD2C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11304" y="1255897"/>
            <a:ext cx="2969392" cy="822305"/>
          </a:xfrm>
          <a:prstGeom prst="roundRect">
            <a:avLst>
              <a:gd name="adj" fmla="val 50000"/>
            </a:avLst>
          </a:prstGeom>
          <a:solidFill>
            <a:srgbClr val="FDEFD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lvl="1" algn="ctr"/>
            <a:endParaRPr lang="ru-RU" sz="3200" b="1" dirty="0">
              <a:solidFill>
                <a:srgbClr val="895697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DCABD8C-A194-4727-80E1-E4A5E397306E}"/>
              </a:ext>
            </a:extLst>
          </p:cNvPr>
          <p:cNvSpPr txBox="1"/>
          <p:nvPr/>
        </p:nvSpPr>
        <p:spPr>
          <a:xfrm>
            <a:off x="5147375" y="1405440"/>
            <a:ext cx="1897251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ru-RU" sz="2800" dirty="0">
                <a:solidFill>
                  <a:srgbClr val="643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 баллов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22437" y="2636912"/>
            <a:ext cx="489794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>
                <a:solidFill>
                  <a:srgbClr val="643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Дуракам закон не писан,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51384" y="3147341"/>
            <a:ext cx="5442481" cy="16498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3200" dirty="0">
                <a:solidFill>
                  <a:srgbClr val="643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если писан – то не читан,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3200" dirty="0">
                <a:solidFill>
                  <a:srgbClr val="643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если читан – то не понят,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3200" dirty="0">
                <a:solidFill>
                  <a:srgbClr val="643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если понят – то не так.</a:t>
            </a:r>
          </a:p>
        </p:txBody>
      </p:sp>
      <p:pic>
        <p:nvPicPr>
          <p:cNvPr id="8" name="Рисунок 7">
            <a:hlinkClick r:id="rId3" action="ppaction://hlinksldjump"/>
            <a:extLst>
              <a:ext uri="{FF2B5EF4-FFF2-40B4-BE49-F238E27FC236}">
                <a16:creationId xmlns:a16="http://schemas.microsoft.com/office/drawing/2014/main" id="{EAF1A1B8-B734-4BCE-AD1B-C45971484F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9477355" flipH="1" flipV="1">
            <a:off x="224719" y="5747082"/>
            <a:ext cx="1531051" cy="153105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506E318-9A7F-411C-B594-ADBAC81312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11304" y="1255897"/>
            <a:ext cx="2969392" cy="822305"/>
          </a:xfrm>
          <a:prstGeom prst="roundRect">
            <a:avLst>
              <a:gd name="adj" fmla="val 50000"/>
            </a:avLst>
          </a:prstGeom>
          <a:solidFill>
            <a:srgbClr val="FDEFD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lvl="1" algn="ctr"/>
            <a:endParaRPr lang="ru-RU" sz="3200" b="1" dirty="0">
              <a:solidFill>
                <a:srgbClr val="895697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EA154C4-BDE9-4647-AA03-939D538F10FA}"/>
              </a:ext>
            </a:extLst>
          </p:cNvPr>
          <p:cNvSpPr txBox="1"/>
          <p:nvPr/>
        </p:nvSpPr>
        <p:spPr>
          <a:xfrm>
            <a:off x="5147375" y="1405440"/>
            <a:ext cx="1897251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ru-RU" sz="2800" dirty="0">
                <a:solidFill>
                  <a:srgbClr val="643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 баллов</a:t>
            </a:r>
          </a:p>
        </p:txBody>
      </p: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F642A20B-844D-42D6-9821-0A8A12359286}"/>
              </a:ext>
            </a:extLst>
          </p:cNvPr>
          <p:cNvSpPr txBox="1">
            <a:spLocks/>
          </p:cNvSpPr>
          <p:nvPr/>
        </p:nvSpPr>
        <p:spPr>
          <a:xfrm>
            <a:off x="3004101" y="609566"/>
            <a:ext cx="6155403" cy="646331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b="1" dirty="0">
                <a:solidFill>
                  <a:srgbClr val="643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Сокровищница народа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0C467591-C89C-4C85-AED1-8B5A918B4B7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69" t="3801" r="19896" b="2750"/>
          <a:stretch/>
        </p:blipFill>
        <p:spPr>
          <a:xfrm>
            <a:off x="6081802" y="484694"/>
            <a:ext cx="5804859" cy="6408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441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18670" y="2106955"/>
            <a:ext cx="7329635" cy="12348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</a:pPr>
            <a:r>
              <a:rPr lang="ru-RU" sz="3600" dirty="0">
                <a:solidFill>
                  <a:srgbClr val="643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Сказка про то, что каждому своё:</a:t>
            </a:r>
            <a:br>
              <a:rPr lang="ru-RU" sz="3600" dirty="0">
                <a:solidFill>
                  <a:srgbClr val="643E6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600" dirty="0">
                <a:solidFill>
                  <a:srgbClr val="643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кому вершки, а кому корешки. </a:t>
            </a:r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276DA1CD-B596-4CDF-8242-E1BDE86B463B}"/>
              </a:ext>
            </a:extLst>
          </p:cNvPr>
          <p:cNvSpPr txBox="1">
            <a:spLocks/>
          </p:cNvSpPr>
          <p:nvPr/>
        </p:nvSpPr>
        <p:spPr>
          <a:xfrm>
            <a:off x="2745884" y="501780"/>
            <a:ext cx="6700232" cy="646331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b="1" dirty="0">
                <a:solidFill>
                  <a:srgbClr val="643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Произведение для детей</a:t>
            </a:r>
          </a:p>
        </p:txBody>
      </p:sp>
      <p:pic>
        <p:nvPicPr>
          <p:cNvPr id="8" name="Рисунок 7">
            <a:hlinkClick r:id="rId2" action="ppaction://hlinksldjump"/>
            <a:extLst>
              <a:ext uri="{FF2B5EF4-FFF2-40B4-BE49-F238E27FC236}">
                <a16:creationId xmlns:a16="http://schemas.microsoft.com/office/drawing/2014/main" id="{F87236EF-F6AA-4E62-B81E-666DAD1D13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9477355" flipH="1" flipV="1">
            <a:off x="224719" y="5747082"/>
            <a:ext cx="1531051" cy="153105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F37B325-4B02-4EAE-A23F-BEF47CFE29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11304" y="1255897"/>
            <a:ext cx="2969392" cy="822305"/>
          </a:xfrm>
          <a:prstGeom prst="roundRect">
            <a:avLst>
              <a:gd name="adj" fmla="val 50000"/>
            </a:avLst>
          </a:prstGeom>
          <a:solidFill>
            <a:srgbClr val="FDEFD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lvl="1" algn="ctr"/>
            <a:endParaRPr lang="ru-RU" sz="3200" b="1" dirty="0">
              <a:solidFill>
                <a:srgbClr val="895697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5637626-4344-4A50-B239-1579D42B753B}"/>
              </a:ext>
            </a:extLst>
          </p:cNvPr>
          <p:cNvSpPr txBox="1"/>
          <p:nvPr/>
        </p:nvSpPr>
        <p:spPr>
          <a:xfrm>
            <a:off x="5147375" y="1405440"/>
            <a:ext cx="1897251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ru-RU" sz="2800" dirty="0">
                <a:solidFill>
                  <a:srgbClr val="643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баллов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3D8218F6-7030-439E-A8DC-6AA49B7EEB5A}"/>
              </a:ext>
            </a:extLst>
          </p:cNvPr>
          <p:cNvSpPr/>
          <p:nvPr/>
        </p:nvSpPr>
        <p:spPr>
          <a:xfrm>
            <a:off x="2659280" y="3701594"/>
            <a:ext cx="3215880" cy="58099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</a:pPr>
            <a:r>
              <a:rPr lang="ru-RU" sz="3200" dirty="0">
                <a:solidFill>
                  <a:srgbClr val="643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Баба и медведь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F00E0CA5-D29A-4388-AC93-59F02A233649}"/>
              </a:ext>
            </a:extLst>
          </p:cNvPr>
          <p:cNvSpPr/>
          <p:nvPr/>
        </p:nvSpPr>
        <p:spPr>
          <a:xfrm>
            <a:off x="2659280" y="4479826"/>
            <a:ext cx="3176191" cy="58099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</a:pPr>
            <a:r>
              <a:rPr lang="ru-RU" sz="3200" dirty="0">
                <a:solidFill>
                  <a:srgbClr val="643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Волк и медведь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03985ED7-F1D3-4BE5-97D1-F4A314453279}"/>
              </a:ext>
            </a:extLst>
          </p:cNvPr>
          <p:cNvSpPr/>
          <p:nvPr/>
        </p:nvSpPr>
        <p:spPr>
          <a:xfrm>
            <a:off x="2507836" y="5311607"/>
            <a:ext cx="3503844" cy="58099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</a:pPr>
            <a:r>
              <a:rPr lang="ru-RU" sz="3200" dirty="0">
                <a:solidFill>
                  <a:srgbClr val="643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Мужик и медведь</a:t>
            </a:r>
          </a:p>
        </p:txBody>
      </p:sp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id="{EBEF1791-21F0-4F7A-971D-2D0A9EF5D3D9}"/>
              </a:ext>
            </a:extLst>
          </p:cNvPr>
          <p:cNvSpPr/>
          <p:nvPr/>
        </p:nvSpPr>
        <p:spPr>
          <a:xfrm>
            <a:off x="2430979" y="3665016"/>
            <a:ext cx="3672483" cy="665424"/>
          </a:xfrm>
          <a:prstGeom prst="roundRect">
            <a:avLst>
              <a:gd name="adj" fmla="val 50000"/>
            </a:avLst>
          </a:prstGeom>
          <a:noFill/>
          <a:ln>
            <a:solidFill>
              <a:srgbClr val="643E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Прямоугольник: скругленные углы 19">
            <a:extLst>
              <a:ext uri="{FF2B5EF4-FFF2-40B4-BE49-F238E27FC236}">
                <a16:creationId xmlns:a16="http://schemas.microsoft.com/office/drawing/2014/main" id="{45134844-D849-40BC-9F7C-0D6FA35E0360}"/>
              </a:ext>
            </a:extLst>
          </p:cNvPr>
          <p:cNvSpPr/>
          <p:nvPr/>
        </p:nvSpPr>
        <p:spPr>
          <a:xfrm>
            <a:off x="2411134" y="4468019"/>
            <a:ext cx="3672483" cy="665424"/>
          </a:xfrm>
          <a:prstGeom prst="roundRect">
            <a:avLst>
              <a:gd name="adj" fmla="val 50000"/>
            </a:avLst>
          </a:prstGeom>
          <a:noFill/>
          <a:ln>
            <a:solidFill>
              <a:srgbClr val="643E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Прямоугольник: скругленные углы 20">
            <a:extLst>
              <a:ext uri="{FF2B5EF4-FFF2-40B4-BE49-F238E27FC236}">
                <a16:creationId xmlns:a16="http://schemas.microsoft.com/office/drawing/2014/main" id="{8E29E3E7-6A03-41F5-BA37-4321472CBBB0}"/>
              </a:ext>
            </a:extLst>
          </p:cNvPr>
          <p:cNvSpPr/>
          <p:nvPr/>
        </p:nvSpPr>
        <p:spPr>
          <a:xfrm>
            <a:off x="2423517" y="5269391"/>
            <a:ext cx="3672483" cy="665424"/>
          </a:xfrm>
          <a:prstGeom prst="roundRect">
            <a:avLst>
              <a:gd name="adj" fmla="val 50000"/>
            </a:avLst>
          </a:prstGeom>
          <a:noFill/>
          <a:ln>
            <a:solidFill>
              <a:srgbClr val="643E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75FBD7F-412D-43BD-AC1C-3BE806F3CBF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33" t="25452" r="55600" b="25452"/>
          <a:stretch/>
        </p:blipFill>
        <p:spPr>
          <a:xfrm>
            <a:off x="7680176" y="1387061"/>
            <a:ext cx="4551718" cy="55246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EB63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52348" y="3862517"/>
            <a:ext cx="3214150" cy="5809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07000"/>
              </a:lnSpc>
            </a:pPr>
            <a:r>
              <a:rPr lang="ru-RU" sz="3200" dirty="0">
                <a:solidFill>
                  <a:srgbClr val="643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Слепая лошадь</a:t>
            </a:r>
          </a:p>
        </p:txBody>
      </p:sp>
      <p:pic>
        <p:nvPicPr>
          <p:cNvPr id="8" name="Рисунок 7">
            <a:hlinkClick r:id="rId2" action="ppaction://hlinksldjump"/>
            <a:extLst>
              <a:ext uri="{FF2B5EF4-FFF2-40B4-BE49-F238E27FC236}">
                <a16:creationId xmlns:a16="http://schemas.microsoft.com/office/drawing/2014/main" id="{470E18E8-D2AE-4AE8-8970-145755D175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9477355" flipH="1" flipV="1">
            <a:off x="224719" y="5747082"/>
            <a:ext cx="1531051" cy="1531051"/>
          </a:xfrm>
          <a:prstGeom prst="rect">
            <a:avLst/>
          </a:prstGeom>
        </p:spPr>
      </p:pic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10AB0A0A-AD70-4C4D-BBFC-59290CBB1A73}"/>
              </a:ext>
            </a:extLst>
          </p:cNvPr>
          <p:cNvSpPr txBox="1">
            <a:spLocks/>
          </p:cNvSpPr>
          <p:nvPr/>
        </p:nvSpPr>
        <p:spPr>
          <a:xfrm>
            <a:off x="2745884" y="501780"/>
            <a:ext cx="6700232" cy="646331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b="1" dirty="0">
                <a:solidFill>
                  <a:srgbClr val="643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Произведение для детей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6A30DDB-6DC6-49E7-B6C9-D33B2ECE55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11304" y="1255897"/>
            <a:ext cx="2969392" cy="822305"/>
          </a:xfrm>
          <a:prstGeom prst="roundRect">
            <a:avLst>
              <a:gd name="adj" fmla="val 50000"/>
            </a:avLst>
          </a:prstGeom>
          <a:solidFill>
            <a:srgbClr val="FDEFD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lvl="1" algn="ctr"/>
            <a:endParaRPr lang="ru-RU" sz="3200" b="1" dirty="0">
              <a:solidFill>
                <a:srgbClr val="895697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69FCE14-C0DE-4C5A-8FC5-D2DD3707C6AD}"/>
              </a:ext>
            </a:extLst>
          </p:cNvPr>
          <p:cNvSpPr txBox="1"/>
          <p:nvPr/>
        </p:nvSpPr>
        <p:spPr>
          <a:xfrm>
            <a:off x="5147375" y="1405440"/>
            <a:ext cx="1897251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ru-RU" sz="2800" dirty="0">
                <a:solidFill>
                  <a:srgbClr val="643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 баллов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7CB8CEA-8B9E-4601-9C6D-02C5801EC5FA}"/>
              </a:ext>
            </a:extLst>
          </p:cNvPr>
          <p:cNvSpPr txBox="1"/>
          <p:nvPr/>
        </p:nvSpPr>
        <p:spPr>
          <a:xfrm>
            <a:off x="1617077" y="4665689"/>
            <a:ext cx="3084691" cy="5809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07000"/>
              </a:lnSpc>
            </a:pPr>
            <a:r>
              <a:rPr lang="ru-RU" sz="3200" dirty="0">
                <a:solidFill>
                  <a:srgbClr val="643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Добрый хозяин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20E00EE-FB70-44B4-8C95-F9D705F14EF4}"/>
              </a:ext>
            </a:extLst>
          </p:cNvPr>
          <p:cNvSpPr txBox="1"/>
          <p:nvPr/>
        </p:nvSpPr>
        <p:spPr>
          <a:xfrm>
            <a:off x="1835375" y="5467876"/>
            <a:ext cx="2608406" cy="5809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07000"/>
              </a:lnSpc>
            </a:pPr>
            <a:r>
              <a:rPr lang="ru-RU" sz="3200" dirty="0">
                <a:solidFill>
                  <a:srgbClr val="643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Старый конь</a:t>
            </a:r>
          </a:p>
        </p:txBody>
      </p:sp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id="{C389BA6F-59B5-475A-BDF8-6152C0C3BFF4}"/>
              </a:ext>
            </a:extLst>
          </p:cNvPr>
          <p:cNvSpPr/>
          <p:nvPr/>
        </p:nvSpPr>
        <p:spPr>
          <a:xfrm>
            <a:off x="1323182" y="3821286"/>
            <a:ext cx="3672483" cy="665424"/>
          </a:xfrm>
          <a:prstGeom prst="roundRect">
            <a:avLst>
              <a:gd name="adj" fmla="val 50000"/>
            </a:avLst>
          </a:prstGeom>
          <a:noFill/>
          <a:ln>
            <a:solidFill>
              <a:srgbClr val="643E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Прямоугольник: скругленные углы 19">
            <a:extLst>
              <a:ext uri="{FF2B5EF4-FFF2-40B4-BE49-F238E27FC236}">
                <a16:creationId xmlns:a16="http://schemas.microsoft.com/office/drawing/2014/main" id="{CD8D6163-C6D7-47AA-978D-12113214833F}"/>
              </a:ext>
            </a:extLst>
          </p:cNvPr>
          <p:cNvSpPr/>
          <p:nvPr/>
        </p:nvSpPr>
        <p:spPr>
          <a:xfrm>
            <a:off x="1303337" y="4624289"/>
            <a:ext cx="3672483" cy="665424"/>
          </a:xfrm>
          <a:prstGeom prst="roundRect">
            <a:avLst>
              <a:gd name="adj" fmla="val 50000"/>
            </a:avLst>
          </a:prstGeom>
          <a:noFill/>
          <a:ln>
            <a:solidFill>
              <a:srgbClr val="643E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Прямоугольник: скругленные углы 20">
            <a:extLst>
              <a:ext uri="{FF2B5EF4-FFF2-40B4-BE49-F238E27FC236}">
                <a16:creationId xmlns:a16="http://schemas.microsoft.com/office/drawing/2014/main" id="{CF899C03-A6B7-453B-AB6A-317A4F702266}"/>
              </a:ext>
            </a:extLst>
          </p:cNvPr>
          <p:cNvSpPr/>
          <p:nvPr/>
        </p:nvSpPr>
        <p:spPr>
          <a:xfrm>
            <a:off x="1315720" y="5425661"/>
            <a:ext cx="3672483" cy="665424"/>
          </a:xfrm>
          <a:prstGeom prst="roundRect">
            <a:avLst>
              <a:gd name="adj" fmla="val 50000"/>
            </a:avLst>
          </a:prstGeom>
          <a:noFill/>
          <a:ln>
            <a:solidFill>
              <a:srgbClr val="643E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99AFA59-7B3B-4921-83C5-0B8FBCC5990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18" t="7316" r="23185" b="14300"/>
          <a:stretch/>
        </p:blipFill>
        <p:spPr>
          <a:xfrm>
            <a:off x="7694233" y="1901276"/>
            <a:ext cx="4497767" cy="495672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809298" y="2064608"/>
            <a:ext cx="7131119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dirty="0">
                <a:solidFill>
                  <a:srgbClr val="643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Мудрая и поучительная история</a:t>
            </a:r>
            <a:br>
              <a:rPr lang="ru-RU" sz="3600" dirty="0">
                <a:solidFill>
                  <a:srgbClr val="643E6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600" dirty="0">
                <a:solidFill>
                  <a:srgbClr val="643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 верном коне и его</a:t>
            </a:r>
            <a:br>
              <a:rPr lang="ru-RU" sz="3600" dirty="0">
                <a:solidFill>
                  <a:srgbClr val="643E6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600" dirty="0">
                <a:solidFill>
                  <a:srgbClr val="643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неблагодарном хозяине</a:t>
            </a:r>
            <a:r>
              <a:rPr lang="ru-RU" sz="3600" dirty="0">
                <a:latin typeface="+mj-lt"/>
                <a:ea typeface="Calibri" panose="020F0502020204030204" pitchFamily="34" charset="0"/>
              </a:rPr>
              <a:t>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EB63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20417" y="2301383"/>
            <a:ext cx="9218165" cy="6552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>
              <a:lnSpc>
                <a:spcPct val="107000"/>
              </a:lnSpc>
              <a:spcAft>
                <a:spcPts val="0"/>
              </a:spcAft>
            </a:pPr>
            <a:r>
              <a:rPr lang="ru-RU" sz="3600" dirty="0">
                <a:solidFill>
                  <a:srgbClr val="643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История растения от зерна до рубашки.</a:t>
            </a:r>
            <a:endParaRPr lang="ru-RU" sz="32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48677" y="4227366"/>
            <a:ext cx="4043286" cy="8802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3200" dirty="0">
                <a:solidFill>
                  <a:srgbClr val="643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Как рубашка в поле </a:t>
            </a:r>
          </a:p>
          <a:p>
            <a:pPr>
              <a:lnSpc>
                <a:spcPct val="80000"/>
              </a:lnSpc>
            </a:pPr>
            <a:r>
              <a:rPr lang="ru-RU" sz="3200" dirty="0">
                <a:solidFill>
                  <a:srgbClr val="643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выросла</a:t>
            </a:r>
          </a:p>
        </p:txBody>
      </p:sp>
      <p:pic>
        <p:nvPicPr>
          <p:cNvPr id="8" name="Рисунок 7">
            <a:hlinkClick r:id="rId2" action="ppaction://hlinksldjump"/>
            <a:extLst>
              <a:ext uri="{FF2B5EF4-FFF2-40B4-BE49-F238E27FC236}">
                <a16:creationId xmlns:a16="http://schemas.microsoft.com/office/drawing/2014/main" id="{9C39D93E-2490-4D0C-A35B-24A87750AA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9477355" flipH="1" flipV="1">
            <a:off x="224719" y="5747082"/>
            <a:ext cx="1531051" cy="1531051"/>
          </a:xfrm>
          <a:prstGeom prst="rect">
            <a:avLst/>
          </a:prstGeom>
        </p:spPr>
      </p:pic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3AE6DF4D-5D1C-4D09-84FE-2D98032D1F3F}"/>
              </a:ext>
            </a:extLst>
          </p:cNvPr>
          <p:cNvSpPr txBox="1">
            <a:spLocks/>
          </p:cNvSpPr>
          <p:nvPr/>
        </p:nvSpPr>
        <p:spPr>
          <a:xfrm>
            <a:off x="2745884" y="501780"/>
            <a:ext cx="6700232" cy="646331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b="1" dirty="0">
                <a:solidFill>
                  <a:srgbClr val="643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Произведение для детей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A8248DC-90E8-41E2-9BDD-27CF5EC3DF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11304" y="1255897"/>
            <a:ext cx="2969392" cy="822305"/>
          </a:xfrm>
          <a:prstGeom prst="roundRect">
            <a:avLst>
              <a:gd name="adj" fmla="val 50000"/>
            </a:avLst>
          </a:prstGeom>
          <a:solidFill>
            <a:srgbClr val="FDEFD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lvl="1" algn="ctr"/>
            <a:endParaRPr lang="ru-RU" sz="3200" b="1" dirty="0">
              <a:solidFill>
                <a:srgbClr val="895697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9001822-C3BA-44DA-887F-E0E6C460B333}"/>
              </a:ext>
            </a:extLst>
          </p:cNvPr>
          <p:cNvSpPr txBox="1"/>
          <p:nvPr/>
        </p:nvSpPr>
        <p:spPr>
          <a:xfrm>
            <a:off x="5147375" y="1405440"/>
            <a:ext cx="1897251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ru-RU" sz="2800" dirty="0">
                <a:solidFill>
                  <a:srgbClr val="643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 баллов</a:t>
            </a:r>
          </a:p>
        </p:txBody>
      </p:sp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FCDCC4D0-AB7E-4AD1-B9F8-A26EC26C7675}"/>
              </a:ext>
            </a:extLst>
          </p:cNvPr>
          <p:cNvSpPr/>
          <p:nvPr/>
        </p:nvSpPr>
        <p:spPr>
          <a:xfrm>
            <a:off x="987146" y="3193604"/>
            <a:ext cx="4549038" cy="880241"/>
          </a:xfrm>
          <a:prstGeom prst="roundRect">
            <a:avLst>
              <a:gd name="adj" fmla="val 50000"/>
            </a:avLst>
          </a:prstGeom>
          <a:noFill/>
          <a:ln>
            <a:solidFill>
              <a:srgbClr val="643E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Прямоугольник: скругленные углы 16">
            <a:extLst>
              <a:ext uri="{FF2B5EF4-FFF2-40B4-BE49-F238E27FC236}">
                <a16:creationId xmlns:a16="http://schemas.microsoft.com/office/drawing/2014/main" id="{FF4B41EC-B8AD-483F-B057-9FF85B89CF03}"/>
              </a:ext>
            </a:extLst>
          </p:cNvPr>
          <p:cNvSpPr/>
          <p:nvPr/>
        </p:nvSpPr>
        <p:spPr>
          <a:xfrm>
            <a:off x="995801" y="4178381"/>
            <a:ext cx="4549038" cy="880241"/>
          </a:xfrm>
          <a:prstGeom prst="roundRect">
            <a:avLst>
              <a:gd name="adj" fmla="val 50000"/>
            </a:avLst>
          </a:prstGeom>
          <a:noFill/>
          <a:ln>
            <a:solidFill>
              <a:srgbClr val="643E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4B923EFE-1E57-4C0A-B8A2-1E090E8E97E5}"/>
              </a:ext>
            </a:extLst>
          </p:cNvPr>
          <p:cNvSpPr/>
          <p:nvPr/>
        </p:nvSpPr>
        <p:spPr>
          <a:xfrm>
            <a:off x="998608" y="5163158"/>
            <a:ext cx="4549038" cy="880241"/>
          </a:xfrm>
          <a:prstGeom prst="roundRect">
            <a:avLst>
              <a:gd name="adj" fmla="val 50000"/>
            </a:avLst>
          </a:prstGeom>
          <a:noFill/>
          <a:ln>
            <a:solidFill>
              <a:srgbClr val="643E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FEEF233-7EC0-4455-A2DF-17CCE17A269A}"/>
              </a:ext>
            </a:extLst>
          </p:cNvPr>
          <p:cNvSpPr txBox="1"/>
          <p:nvPr/>
        </p:nvSpPr>
        <p:spPr>
          <a:xfrm>
            <a:off x="1756285" y="3343228"/>
            <a:ext cx="3010761" cy="5809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07000"/>
              </a:lnSpc>
            </a:pPr>
            <a:r>
              <a:rPr lang="ru-RU" sz="3200" dirty="0">
                <a:solidFill>
                  <a:srgbClr val="643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Льняная песня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BF98A67-963C-4414-9CF4-3B97BBD7E8D1}"/>
              </a:ext>
            </a:extLst>
          </p:cNvPr>
          <p:cNvSpPr txBox="1"/>
          <p:nvPr/>
        </p:nvSpPr>
        <p:spPr>
          <a:xfrm>
            <a:off x="1368407" y="5312782"/>
            <a:ext cx="3809441" cy="580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</a:pPr>
            <a:r>
              <a:rPr lang="ru-RU" sz="3200" dirty="0">
                <a:solidFill>
                  <a:srgbClr val="643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Пшеничная рубаха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BA5B9DA-8785-4E24-B025-12B775A7DD9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00" t="25138" r="24901" b="25517"/>
          <a:stretch/>
        </p:blipFill>
        <p:spPr>
          <a:xfrm>
            <a:off x="5845608" y="2302509"/>
            <a:ext cx="6544296" cy="4457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66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EB63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4611304" y="1742599"/>
            <a:ext cx="2969392" cy="822305"/>
          </a:xfrm>
          <a:prstGeom prst="roundRect">
            <a:avLst>
              <a:gd name="adj" fmla="val 50000"/>
            </a:avLst>
          </a:prstGeom>
          <a:solidFill>
            <a:srgbClr val="FDEFD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lvl="1" algn="ctr"/>
            <a:endParaRPr lang="ru-RU" sz="3200" b="1" dirty="0">
              <a:solidFill>
                <a:srgbClr val="895697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990244" y="1032847"/>
            <a:ext cx="10211514" cy="7017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000" b="1" dirty="0">
                <a:solidFill>
                  <a:srgbClr val="643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>
                <a:solidFill>
                  <a:srgbClr val="643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Копилка педагогической мудрости </a:t>
            </a:r>
            <a:endParaRPr lang="ru-RU" sz="4000" b="1" dirty="0">
              <a:solidFill>
                <a:srgbClr val="643E6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383052" y="5292497"/>
            <a:ext cx="471308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000" b="1" i="1" dirty="0">
                <a:solidFill>
                  <a:srgbClr val="895697"/>
                </a:solidFill>
              </a:rPr>
              <a:t> </a:t>
            </a:r>
            <a:r>
              <a:rPr lang="ru-RU" sz="3000" i="1" dirty="0">
                <a:solidFill>
                  <a:srgbClr val="643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«Лучше поздно, чем …»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350788" y="3164903"/>
            <a:ext cx="7309693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rgbClr val="643E6E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         </a:t>
            </a:r>
            <a:r>
              <a:rPr lang="ru-RU" sz="3600" dirty="0">
                <a:solidFill>
                  <a:srgbClr val="643E6E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не обещайте ребенку,</a:t>
            </a:r>
            <a:br>
              <a:rPr lang="ru-RU" sz="3600" dirty="0">
                <a:solidFill>
                  <a:srgbClr val="643E6E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</a:br>
            <a:r>
              <a:rPr lang="ru-RU" sz="3600" dirty="0">
                <a:solidFill>
                  <a:srgbClr val="643E6E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чего нельзя выполнить, и </a:t>
            </a:r>
            <a:r>
              <a:rPr lang="en-US" sz="3600" dirty="0">
                <a:solidFill>
                  <a:srgbClr val="643E6E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            </a:t>
            </a:r>
            <a:br>
              <a:rPr lang="ru-RU" sz="3600" dirty="0">
                <a:solidFill>
                  <a:srgbClr val="643E6E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</a:br>
            <a:r>
              <a:rPr lang="ru-RU" sz="3600" dirty="0">
                <a:solidFill>
                  <a:srgbClr val="643E6E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не обманывайте его. </a:t>
            </a:r>
          </a:p>
        </p:txBody>
      </p: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C1AAE470-0A8E-469C-9B69-ABFFF8343726}"/>
              </a:ext>
            </a:extLst>
          </p:cNvPr>
          <p:cNvCxnSpPr>
            <a:cxnSpLocks/>
          </p:cNvCxnSpPr>
          <p:nvPr/>
        </p:nvCxnSpPr>
        <p:spPr>
          <a:xfrm>
            <a:off x="2207568" y="3645024"/>
            <a:ext cx="1152128" cy="0"/>
          </a:xfrm>
          <a:prstGeom prst="line">
            <a:avLst/>
          </a:prstGeom>
          <a:ln w="38100"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D0D6389A-D163-4FB8-8AEB-AC879883900C}"/>
              </a:ext>
            </a:extLst>
          </p:cNvPr>
          <p:cNvCxnSpPr>
            <a:cxnSpLocks/>
          </p:cNvCxnSpPr>
          <p:nvPr/>
        </p:nvCxnSpPr>
        <p:spPr>
          <a:xfrm>
            <a:off x="7968208" y="4221088"/>
            <a:ext cx="1008112" cy="0"/>
          </a:xfrm>
          <a:prstGeom prst="line">
            <a:avLst/>
          </a:prstGeom>
          <a:ln w="38100"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7" name="Рисунок 6">
            <a:hlinkClick r:id="rId2" action="ppaction://hlinksldjump"/>
            <a:extLst>
              <a:ext uri="{FF2B5EF4-FFF2-40B4-BE49-F238E27FC236}">
                <a16:creationId xmlns:a16="http://schemas.microsoft.com/office/drawing/2014/main" id="{5242501F-3B6E-499B-89CA-440F83D307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9477355" flipH="1" flipV="1">
            <a:off x="224719" y="5747082"/>
            <a:ext cx="1531051" cy="153105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324B0F6-57C7-4696-8177-BADDA5BE4EEE}"/>
              </a:ext>
            </a:extLst>
          </p:cNvPr>
          <p:cNvSpPr txBox="1"/>
          <p:nvPr/>
        </p:nvSpPr>
        <p:spPr>
          <a:xfrm>
            <a:off x="5147375" y="1892142"/>
            <a:ext cx="1897251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ru-RU" sz="2800" dirty="0">
                <a:solidFill>
                  <a:srgbClr val="643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баллов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hlinkClick r:id="rId2" action="ppaction://hlinksldjump"/>
            <a:extLst>
              <a:ext uri="{FF2B5EF4-FFF2-40B4-BE49-F238E27FC236}">
                <a16:creationId xmlns:a16="http://schemas.microsoft.com/office/drawing/2014/main" id="{72BAC83E-0E63-4622-A2A6-1BA21F55B4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9477355" flipH="1" flipV="1">
            <a:off x="224719" y="5747082"/>
            <a:ext cx="1531051" cy="1531051"/>
          </a:xfrm>
          <a:prstGeom prst="rect">
            <a:avLst/>
          </a:prstGeom>
        </p:spPr>
      </p:pic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A0EC7509-FA74-4513-8954-E9F1B8D81A4C}"/>
              </a:ext>
            </a:extLst>
          </p:cNvPr>
          <p:cNvSpPr txBox="1">
            <a:spLocks/>
          </p:cNvSpPr>
          <p:nvPr/>
        </p:nvSpPr>
        <p:spPr>
          <a:xfrm>
            <a:off x="2745884" y="501780"/>
            <a:ext cx="6700232" cy="646331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b="1" dirty="0">
                <a:solidFill>
                  <a:srgbClr val="643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Произведение для детей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9A456E3-09C3-4285-BDF8-9654D9AA8A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11304" y="1255897"/>
            <a:ext cx="2969392" cy="822305"/>
          </a:xfrm>
          <a:prstGeom prst="roundRect">
            <a:avLst>
              <a:gd name="adj" fmla="val 50000"/>
            </a:avLst>
          </a:prstGeom>
          <a:solidFill>
            <a:srgbClr val="FDEFD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lvl="1" algn="ctr"/>
            <a:endParaRPr lang="ru-RU" sz="3200" b="1" dirty="0">
              <a:solidFill>
                <a:srgbClr val="895697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9D4D3C6-DEA2-46E5-A852-E503B6B6022C}"/>
              </a:ext>
            </a:extLst>
          </p:cNvPr>
          <p:cNvSpPr txBox="1"/>
          <p:nvPr/>
        </p:nvSpPr>
        <p:spPr>
          <a:xfrm>
            <a:off x="5147375" y="1405440"/>
            <a:ext cx="1897251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ru-RU" sz="2800" dirty="0">
                <a:solidFill>
                  <a:srgbClr val="643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 баллов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E3A8AF6-582E-4CBE-9189-671C70C0282F}"/>
              </a:ext>
            </a:extLst>
          </p:cNvPr>
          <p:cNvSpPr txBox="1"/>
          <p:nvPr/>
        </p:nvSpPr>
        <p:spPr>
          <a:xfrm>
            <a:off x="767408" y="2394973"/>
            <a:ext cx="10361683" cy="64203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</a:pPr>
            <a:r>
              <a:rPr lang="ru-RU" sz="3600" dirty="0">
                <a:solidFill>
                  <a:srgbClr val="643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Рассказ про разные письма для разных людей.</a:t>
            </a:r>
            <a:endParaRPr lang="en-US" sz="3600" dirty="0">
              <a:solidFill>
                <a:srgbClr val="643E6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D3A817A-6E8A-48D3-B2EE-260902CD90B8}"/>
              </a:ext>
            </a:extLst>
          </p:cNvPr>
          <p:cNvSpPr txBox="1"/>
          <p:nvPr/>
        </p:nvSpPr>
        <p:spPr>
          <a:xfrm>
            <a:off x="2015175" y="3395011"/>
            <a:ext cx="3238964" cy="5809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07000"/>
              </a:lnSpc>
            </a:pPr>
            <a:r>
              <a:rPr lang="ru-RU" sz="3200" dirty="0">
                <a:solidFill>
                  <a:srgbClr val="643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Письма родным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8B91802-F7BD-4A7C-A822-7814615DF0CE}"/>
              </a:ext>
            </a:extLst>
          </p:cNvPr>
          <p:cNvSpPr txBox="1"/>
          <p:nvPr/>
        </p:nvSpPr>
        <p:spPr>
          <a:xfrm>
            <a:off x="1827250" y="4198183"/>
            <a:ext cx="3692421" cy="5809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07000"/>
              </a:lnSpc>
            </a:pPr>
            <a:r>
              <a:rPr lang="ru-RU" sz="3200" dirty="0">
                <a:solidFill>
                  <a:srgbClr val="643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Сумка почтальона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375FC46-89C0-436A-B8BF-70DD7606BE8A}"/>
              </a:ext>
            </a:extLst>
          </p:cNvPr>
          <p:cNvSpPr txBox="1"/>
          <p:nvPr/>
        </p:nvSpPr>
        <p:spPr>
          <a:xfrm>
            <a:off x="2222996" y="5000371"/>
            <a:ext cx="2808398" cy="5809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07000"/>
              </a:lnSpc>
            </a:pPr>
            <a:r>
              <a:rPr lang="ru-RU" sz="3200" dirty="0">
                <a:solidFill>
                  <a:srgbClr val="643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Чёрная сумка</a:t>
            </a:r>
          </a:p>
        </p:txBody>
      </p:sp>
      <p:sp>
        <p:nvSpPr>
          <p:cNvPr id="20" name="Прямоугольник: скругленные углы 19">
            <a:extLst>
              <a:ext uri="{FF2B5EF4-FFF2-40B4-BE49-F238E27FC236}">
                <a16:creationId xmlns:a16="http://schemas.microsoft.com/office/drawing/2014/main" id="{05898453-E75A-481C-956C-6325269F381C}"/>
              </a:ext>
            </a:extLst>
          </p:cNvPr>
          <p:cNvSpPr/>
          <p:nvPr/>
        </p:nvSpPr>
        <p:spPr>
          <a:xfrm>
            <a:off x="1533355" y="3353780"/>
            <a:ext cx="4202605" cy="665424"/>
          </a:xfrm>
          <a:prstGeom prst="roundRect">
            <a:avLst>
              <a:gd name="adj" fmla="val 50000"/>
            </a:avLst>
          </a:prstGeom>
          <a:noFill/>
          <a:ln>
            <a:solidFill>
              <a:srgbClr val="643E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Прямоугольник: скругленные углы 20">
            <a:extLst>
              <a:ext uri="{FF2B5EF4-FFF2-40B4-BE49-F238E27FC236}">
                <a16:creationId xmlns:a16="http://schemas.microsoft.com/office/drawing/2014/main" id="{08E7C67A-A5E0-48F8-9E6F-2D237DC72E81}"/>
              </a:ext>
            </a:extLst>
          </p:cNvPr>
          <p:cNvSpPr/>
          <p:nvPr/>
        </p:nvSpPr>
        <p:spPr>
          <a:xfrm>
            <a:off x="1513510" y="4156783"/>
            <a:ext cx="4202605" cy="665424"/>
          </a:xfrm>
          <a:prstGeom prst="roundRect">
            <a:avLst>
              <a:gd name="adj" fmla="val 50000"/>
            </a:avLst>
          </a:prstGeom>
          <a:noFill/>
          <a:ln>
            <a:solidFill>
              <a:srgbClr val="643E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Прямоугольник: скругленные углы 21">
            <a:extLst>
              <a:ext uri="{FF2B5EF4-FFF2-40B4-BE49-F238E27FC236}">
                <a16:creationId xmlns:a16="http://schemas.microsoft.com/office/drawing/2014/main" id="{5D71C672-D34A-45DE-8EE8-3804C9C24E6A}"/>
              </a:ext>
            </a:extLst>
          </p:cNvPr>
          <p:cNvSpPr/>
          <p:nvPr/>
        </p:nvSpPr>
        <p:spPr>
          <a:xfrm>
            <a:off x="1525893" y="4958155"/>
            <a:ext cx="4202605" cy="665424"/>
          </a:xfrm>
          <a:prstGeom prst="roundRect">
            <a:avLst>
              <a:gd name="adj" fmla="val 50000"/>
            </a:avLst>
          </a:prstGeom>
          <a:noFill/>
          <a:ln>
            <a:solidFill>
              <a:srgbClr val="643E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3420920-020F-4F64-880B-362F4C34E1D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08" t="18034" r="12008" b="24331"/>
          <a:stretch/>
        </p:blipFill>
        <p:spPr>
          <a:xfrm>
            <a:off x="6818089" y="2708920"/>
            <a:ext cx="5542607" cy="422551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EB63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hlinkClick r:id="rId2" action="ppaction://hlinksldjump"/>
            <a:extLst>
              <a:ext uri="{FF2B5EF4-FFF2-40B4-BE49-F238E27FC236}">
                <a16:creationId xmlns:a16="http://schemas.microsoft.com/office/drawing/2014/main" id="{BD427EAC-7856-46F5-9B5D-1FE66C696E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9477355" flipH="1" flipV="1">
            <a:off x="224719" y="5747082"/>
            <a:ext cx="1531051" cy="1531051"/>
          </a:xfrm>
          <a:prstGeom prst="rect">
            <a:avLst/>
          </a:prstGeom>
        </p:spPr>
      </p:pic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E81FB2D4-71AE-4DD7-80D7-FFC5340E1B1E}"/>
              </a:ext>
            </a:extLst>
          </p:cNvPr>
          <p:cNvSpPr txBox="1">
            <a:spLocks/>
          </p:cNvSpPr>
          <p:nvPr/>
        </p:nvSpPr>
        <p:spPr>
          <a:xfrm>
            <a:off x="2745884" y="501780"/>
            <a:ext cx="6700232" cy="646331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b="1" dirty="0">
                <a:solidFill>
                  <a:srgbClr val="643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Произведение для детей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9F8C40A-7B83-4421-A7D4-63529E1C89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11304" y="1255897"/>
            <a:ext cx="2969392" cy="822305"/>
          </a:xfrm>
          <a:prstGeom prst="roundRect">
            <a:avLst>
              <a:gd name="adj" fmla="val 50000"/>
            </a:avLst>
          </a:prstGeom>
          <a:solidFill>
            <a:srgbClr val="FDEFD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lvl="1" algn="ctr"/>
            <a:endParaRPr lang="ru-RU" sz="3200" b="1" dirty="0">
              <a:solidFill>
                <a:srgbClr val="895697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B4BCDEF-A4E6-4B55-AECE-C1E046700B29}"/>
              </a:ext>
            </a:extLst>
          </p:cNvPr>
          <p:cNvSpPr txBox="1"/>
          <p:nvPr/>
        </p:nvSpPr>
        <p:spPr>
          <a:xfrm>
            <a:off x="5147375" y="1405440"/>
            <a:ext cx="1897251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ru-RU" sz="2800" dirty="0">
                <a:solidFill>
                  <a:srgbClr val="643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 баллов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DC511E1-B5CD-4687-9EA3-444EF778A241}"/>
              </a:ext>
            </a:extLst>
          </p:cNvPr>
          <p:cNvSpPr txBox="1"/>
          <p:nvPr/>
        </p:nvSpPr>
        <p:spPr>
          <a:xfrm>
            <a:off x="839416" y="2314865"/>
            <a:ext cx="9754530" cy="64203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3600" dirty="0">
                <a:solidFill>
                  <a:srgbClr val="643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Рассказ про времена года и как они хороши.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54E23FB-5151-496F-A757-082CDAA5D764}"/>
              </a:ext>
            </a:extLst>
          </p:cNvPr>
          <p:cNvSpPr txBox="1"/>
          <p:nvPr/>
        </p:nvSpPr>
        <p:spPr>
          <a:xfrm>
            <a:off x="2454071" y="3411773"/>
            <a:ext cx="2625206" cy="5809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07000"/>
              </a:lnSpc>
            </a:pPr>
            <a:r>
              <a:rPr lang="ru-RU" sz="3200" dirty="0">
                <a:solidFill>
                  <a:srgbClr val="643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Четыре игры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5C0CBE5-613B-48D3-92F5-AE510B74B4F5}"/>
              </a:ext>
            </a:extLst>
          </p:cNvPr>
          <p:cNvSpPr txBox="1"/>
          <p:nvPr/>
        </p:nvSpPr>
        <p:spPr>
          <a:xfrm>
            <a:off x="2119140" y="4214945"/>
            <a:ext cx="3255378" cy="5809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07000"/>
              </a:lnSpc>
            </a:pPr>
            <a:r>
              <a:rPr lang="ru-RU" sz="3200" dirty="0">
                <a:solidFill>
                  <a:srgbClr val="643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Четыре истории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20C5E52-3596-4D80-B0EA-9CA1F68B4B2B}"/>
              </a:ext>
            </a:extLst>
          </p:cNvPr>
          <p:cNvSpPr txBox="1"/>
          <p:nvPr/>
        </p:nvSpPr>
        <p:spPr>
          <a:xfrm>
            <a:off x="2088201" y="5024300"/>
            <a:ext cx="3356945" cy="5809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07000"/>
              </a:lnSpc>
            </a:pPr>
            <a:r>
              <a:rPr lang="ru-RU" sz="3200" dirty="0">
                <a:solidFill>
                  <a:srgbClr val="643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Четыре желания</a:t>
            </a:r>
          </a:p>
        </p:txBody>
      </p:sp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id="{3FC8441F-8A75-499B-9252-EC7DCC36FE56}"/>
              </a:ext>
            </a:extLst>
          </p:cNvPr>
          <p:cNvSpPr/>
          <p:nvPr/>
        </p:nvSpPr>
        <p:spPr>
          <a:xfrm>
            <a:off x="1930433" y="3370542"/>
            <a:ext cx="3672483" cy="665424"/>
          </a:xfrm>
          <a:prstGeom prst="roundRect">
            <a:avLst>
              <a:gd name="adj" fmla="val 50000"/>
            </a:avLst>
          </a:prstGeom>
          <a:noFill/>
          <a:ln>
            <a:solidFill>
              <a:srgbClr val="643E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Прямоугольник: скругленные углы 19">
            <a:extLst>
              <a:ext uri="{FF2B5EF4-FFF2-40B4-BE49-F238E27FC236}">
                <a16:creationId xmlns:a16="http://schemas.microsoft.com/office/drawing/2014/main" id="{8FBD872D-F041-4B69-A291-7950A0F50E0E}"/>
              </a:ext>
            </a:extLst>
          </p:cNvPr>
          <p:cNvSpPr/>
          <p:nvPr/>
        </p:nvSpPr>
        <p:spPr>
          <a:xfrm>
            <a:off x="1910588" y="4173545"/>
            <a:ext cx="3672483" cy="665424"/>
          </a:xfrm>
          <a:prstGeom prst="roundRect">
            <a:avLst>
              <a:gd name="adj" fmla="val 50000"/>
            </a:avLst>
          </a:prstGeom>
          <a:noFill/>
          <a:ln>
            <a:solidFill>
              <a:srgbClr val="643E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Прямоугольник: скругленные углы 20">
            <a:extLst>
              <a:ext uri="{FF2B5EF4-FFF2-40B4-BE49-F238E27FC236}">
                <a16:creationId xmlns:a16="http://schemas.microsoft.com/office/drawing/2014/main" id="{01C2511D-EDD9-4111-B1D3-B0680DFB2905}"/>
              </a:ext>
            </a:extLst>
          </p:cNvPr>
          <p:cNvSpPr/>
          <p:nvPr/>
        </p:nvSpPr>
        <p:spPr>
          <a:xfrm>
            <a:off x="1930432" y="4982085"/>
            <a:ext cx="3672483" cy="665424"/>
          </a:xfrm>
          <a:prstGeom prst="roundRect">
            <a:avLst>
              <a:gd name="adj" fmla="val 50000"/>
            </a:avLst>
          </a:prstGeom>
          <a:noFill/>
          <a:ln>
            <a:solidFill>
              <a:srgbClr val="643E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48782B8-78E5-47FF-9ACC-40A459396DC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00" t="20493" r="18500" b="30068"/>
          <a:stretch/>
        </p:blipFill>
        <p:spPr>
          <a:xfrm>
            <a:off x="5346300" y="2693409"/>
            <a:ext cx="7017439" cy="42911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EB63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hlinkClick r:id="rId3" action="ppaction://hlinksldjump"/>
            <a:extLst>
              <a:ext uri="{FF2B5EF4-FFF2-40B4-BE49-F238E27FC236}">
                <a16:creationId xmlns:a16="http://schemas.microsoft.com/office/drawing/2014/main" id="{DA5D4CA8-71FF-47D3-B9D6-FF2384DD5E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9477355" flipH="1" flipV="1">
            <a:off x="224719" y="5747082"/>
            <a:ext cx="1531051" cy="1531051"/>
          </a:xfrm>
          <a:prstGeom prst="rect">
            <a:avLst/>
          </a:prstGeom>
        </p:spPr>
      </p:pic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1F187914-5DE8-4493-B9D8-2FB763192A94}"/>
              </a:ext>
            </a:extLst>
          </p:cNvPr>
          <p:cNvSpPr txBox="1">
            <a:spLocks/>
          </p:cNvSpPr>
          <p:nvPr/>
        </p:nvSpPr>
        <p:spPr>
          <a:xfrm>
            <a:off x="2745884" y="501780"/>
            <a:ext cx="6700232" cy="646331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b="1" dirty="0">
                <a:solidFill>
                  <a:srgbClr val="643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Произведение для детей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78BF311-5871-449F-AFB1-5023D9895D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11304" y="1255897"/>
            <a:ext cx="2969392" cy="822305"/>
          </a:xfrm>
          <a:prstGeom prst="roundRect">
            <a:avLst>
              <a:gd name="adj" fmla="val 50000"/>
            </a:avLst>
          </a:prstGeom>
          <a:solidFill>
            <a:srgbClr val="FDEFD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lvl="1" algn="ctr"/>
            <a:endParaRPr lang="ru-RU" sz="3200" b="1" dirty="0">
              <a:solidFill>
                <a:srgbClr val="895697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448ACDC-1ECB-480D-90DB-9E26062C2971}"/>
              </a:ext>
            </a:extLst>
          </p:cNvPr>
          <p:cNvSpPr txBox="1"/>
          <p:nvPr/>
        </p:nvSpPr>
        <p:spPr>
          <a:xfrm>
            <a:off x="5147375" y="1405440"/>
            <a:ext cx="1897251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ru-RU" sz="2800" dirty="0">
                <a:solidFill>
                  <a:srgbClr val="643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 баллов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073218F-8CAA-4F92-86D4-AF495A6A073C}"/>
              </a:ext>
            </a:extLst>
          </p:cNvPr>
          <p:cNvSpPr txBox="1"/>
          <p:nvPr/>
        </p:nvSpPr>
        <p:spPr>
          <a:xfrm>
            <a:off x="2307669" y="3785552"/>
            <a:ext cx="4115229" cy="5809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07000"/>
              </a:lnSpc>
            </a:pPr>
            <a:r>
              <a:rPr lang="ru-RU" sz="3200" dirty="0">
                <a:solidFill>
                  <a:srgbClr val="643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Охотник за сказками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52D4547-15DA-4B3B-B74B-603875FF15CE}"/>
              </a:ext>
            </a:extLst>
          </p:cNvPr>
          <p:cNvSpPr txBox="1"/>
          <p:nvPr/>
        </p:nvSpPr>
        <p:spPr>
          <a:xfrm>
            <a:off x="2519361" y="4588724"/>
            <a:ext cx="3652154" cy="5809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07000"/>
              </a:lnSpc>
            </a:pPr>
            <a:r>
              <a:rPr lang="ru-RU" sz="3200" dirty="0">
                <a:solidFill>
                  <a:srgbClr val="643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Были и небылицы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BEAF287-EE1C-4B5A-8201-A849D481BCBD}"/>
              </a:ext>
            </a:extLst>
          </p:cNvPr>
          <p:cNvSpPr txBox="1"/>
          <p:nvPr/>
        </p:nvSpPr>
        <p:spPr>
          <a:xfrm>
            <a:off x="2009317" y="5398079"/>
            <a:ext cx="4711931" cy="5809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07000"/>
              </a:lnSpc>
            </a:pPr>
            <a:r>
              <a:rPr lang="ru-RU" sz="3200" dirty="0">
                <a:solidFill>
                  <a:srgbClr val="643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Невыдуманная история</a:t>
            </a:r>
          </a:p>
        </p:txBody>
      </p:sp>
      <p:sp>
        <p:nvSpPr>
          <p:cNvPr id="22" name="Прямоугольник: скругленные углы 21">
            <a:extLst>
              <a:ext uri="{FF2B5EF4-FFF2-40B4-BE49-F238E27FC236}">
                <a16:creationId xmlns:a16="http://schemas.microsoft.com/office/drawing/2014/main" id="{3A087419-3BB6-448C-91BF-C59C35389974}"/>
              </a:ext>
            </a:extLst>
          </p:cNvPr>
          <p:cNvSpPr/>
          <p:nvPr/>
        </p:nvSpPr>
        <p:spPr>
          <a:xfrm>
            <a:off x="1930433" y="3744321"/>
            <a:ext cx="4869700" cy="665424"/>
          </a:xfrm>
          <a:prstGeom prst="roundRect">
            <a:avLst>
              <a:gd name="adj" fmla="val 50000"/>
            </a:avLst>
          </a:prstGeom>
          <a:noFill/>
          <a:ln>
            <a:solidFill>
              <a:srgbClr val="643E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Прямоугольник: скругленные углы 22">
            <a:extLst>
              <a:ext uri="{FF2B5EF4-FFF2-40B4-BE49-F238E27FC236}">
                <a16:creationId xmlns:a16="http://schemas.microsoft.com/office/drawing/2014/main" id="{4A96EDB3-DC33-4FCC-A91F-EA77B91CD061}"/>
              </a:ext>
            </a:extLst>
          </p:cNvPr>
          <p:cNvSpPr/>
          <p:nvPr/>
        </p:nvSpPr>
        <p:spPr>
          <a:xfrm>
            <a:off x="1910588" y="4547324"/>
            <a:ext cx="4869700" cy="665424"/>
          </a:xfrm>
          <a:prstGeom prst="roundRect">
            <a:avLst>
              <a:gd name="adj" fmla="val 50000"/>
            </a:avLst>
          </a:prstGeom>
          <a:noFill/>
          <a:ln>
            <a:solidFill>
              <a:srgbClr val="643E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Прямоугольник: скругленные углы 23">
            <a:extLst>
              <a:ext uri="{FF2B5EF4-FFF2-40B4-BE49-F238E27FC236}">
                <a16:creationId xmlns:a16="http://schemas.microsoft.com/office/drawing/2014/main" id="{E9629B78-9C33-420B-907A-C463AE50E798}"/>
              </a:ext>
            </a:extLst>
          </p:cNvPr>
          <p:cNvSpPr/>
          <p:nvPr/>
        </p:nvSpPr>
        <p:spPr>
          <a:xfrm>
            <a:off x="1930432" y="5355864"/>
            <a:ext cx="4869700" cy="665424"/>
          </a:xfrm>
          <a:prstGeom prst="roundRect">
            <a:avLst>
              <a:gd name="adj" fmla="val 50000"/>
            </a:avLst>
          </a:prstGeom>
          <a:noFill/>
          <a:ln>
            <a:solidFill>
              <a:srgbClr val="643E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A21EC68-DE62-4596-974A-79E4D48A5B5B}"/>
              </a:ext>
            </a:extLst>
          </p:cNvPr>
          <p:cNvSpPr txBox="1"/>
          <p:nvPr/>
        </p:nvSpPr>
        <p:spPr>
          <a:xfrm>
            <a:off x="671731" y="2226545"/>
            <a:ext cx="5651419" cy="14219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  <a:spcAft>
                <a:spcPts val="0"/>
              </a:spcAft>
            </a:pPr>
            <a:r>
              <a:rPr lang="ru-RU" sz="3600" dirty="0">
                <a:solidFill>
                  <a:srgbClr val="643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История о том, как мужик</a:t>
            </a:r>
            <a:br>
              <a:rPr lang="ru-RU" sz="3600" dirty="0">
                <a:solidFill>
                  <a:srgbClr val="643E6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600" dirty="0">
                <a:solidFill>
                  <a:srgbClr val="643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печки упал, так любил</a:t>
            </a:r>
            <a:br>
              <a:rPr lang="ru-RU" sz="3600" dirty="0">
                <a:solidFill>
                  <a:srgbClr val="643E6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600" dirty="0">
                <a:solidFill>
                  <a:srgbClr val="643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сказки слушать.</a:t>
            </a:r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38D9C2B3-9CCE-4066-967C-F62AEB2EB59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76" b="7888"/>
          <a:stretch/>
        </p:blipFill>
        <p:spPr>
          <a:xfrm>
            <a:off x="7330021" y="986243"/>
            <a:ext cx="4869700" cy="5871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587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EB63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701762" y="5994005"/>
            <a:ext cx="649023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i="1" dirty="0">
                <a:solidFill>
                  <a:srgbClr val="643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3000" i="1" dirty="0">
                <a:solidFill>
                  <a:srgbClr val="643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Сначала пахать, а потом уж…» 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990244" y="2420888"/>
            <a:ext cx="9235542" cy="30469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>
                <a:solidFill>
                  <a:srgbClr val="643E6E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			после умственного труда</a:t>
            </a:r>
            <a:br>
              <a:rPr lang="ru-RU" sz="3200" dirty="0">
                <a:solidFill>
                  <a:srgbClr val="643E6E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</a:br>
            <a:r>
              <a:rPr lang="ru-RU" sz="3200" dirty="0">
                <a:solidFill>
                  <a:srgbClr val="643E6E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нисколько не состоит в том,</a:t>
            </a:r>
            <a:br>
              <a:rPr lang="ru-RU" sz="3200" dirty="0">
                <a:solidFill>
                  <a:srgbClr val="643E6E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</a:br>
            <a:r>
              <a:rPr lang="ru-RU" sz="3200" dirty="0">
                <a:solidFill>
                  <a:srgbClr val="643E6E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чтобы ничего не делать, а в том,</a:t>
            </a:r>
            <a:br>
              <a:rPr lang="ru-RU" sz="3200" dirty="0">
                <a:solidFill>
                  <a:srgbClr val="643E6E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</a:br>
            <a:r>
              <a:rPr lang="ru-RU" sz="3200" dirty="0">
                <a:solidFill>
                  <a:srgbClr val="643E6E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чтобы переменить дело: труд физический</a:t>
            </a:r>
            <a:br>
              <a:rPr lang="ru-RU" sz="3200" dirty="0">
                <a:solidFill>
                  <a:srgbClr val="643E6E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</a:br>
            <a:r>
              <a:rPr lang="ru-RU" sz="3200" dirty="0">
                <a:solidFill>
                  <a:srgbClr val="643E6E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является не только приятным,</a:t>
            </a:r>
            <a:br>
              <a:rPr lang="ru-RU" sz="3200" dirty="0">
                <a:solidFill>
                  <a:srgbClr val="643E6E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</a:br>
            <a:r>
              <a:rPr lang="ru-RU" sz="3200" dirty="0">
                <a:solidFill>
                  <a:srgbClr val="643E6E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но и полезным </a:t>
            </a:r>
            <a:r>
              <a:rPr lang="en-US" sz="3200" dirty="0">
                <a:solidFill>
                  <a:srgbClr val="643E6E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         </a:t>
            </a:r>
            <a:r>
              <a:rPr lang="ru-RU" sz="3200" dirty="0">
                <a:solidFill>
                  <a:srgbClr val="643E6E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	после труда умственного.</a:t>
            </a:r>
          </a:p>
        </p:txBody>
      </p:sp>
      <p:sp>
        <p:nvSpPr>
          <p:cNvPr id="16" name="Заголовок 1">
            <a:extLst>
              <a:ext uri="{FF2B5EF4-FFF2-40B4-BE49-F238E27FC236}">
                <a16:creationId xmlns:a16="http://schemas.microsoft.com/office/drawing/2014/main" id="{6377EC7A-79C1-48AD-9B86-25C1FFF75401}"/>
              </a:ext>
            </a:extLst>
          </p:cNvPr>
          <p:cNvSpPr txBox="1">
            <a:spLocks/>
          </p:cNvSpPr>
          <p:nvPr/>
        </p:nvSpPr>
        <p:spPr>
          <a:xfrm>
            <a:off x="1427062" y="692696"/>
            <a:ext cx="9337877" cy="646331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b="1" dirty="0">
                <a:solidFill>
                  <a:srgbClr val="643E6E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ru-RU" sz="4000" b="1" dirty="0">
                <a:solidFill>
                  <a:srgbClr val="643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Копилка педагогической мудрости </a:t>
            </a:r>
          </a:p>
        </p:txBody>
      </p: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4C09410B-6F3D-41C3-86FB-47EF2E02840B}"/>
              </a:ext>
            </a:extLst>
          </p:cNvPr>
          <p:cNvCxnSpPr>
            <a:cxnSpLocks/>
          </p:cNvCxnSpPr>
          <p:nvPr/>
        </p:nvCxnSpPr>
        <p:spPr>
          <a:xfrm>
            <a:off x="1127448" y="2852018"/>
            <a:ext cx="1152128" cy="0"/>
          </a:xfrm>
          <a:prstGeom prst="line">
            <a:avLst/>
          </a:prstGeom>
          <a:ln w="38100"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AB4DA950-E206-40CB-BA62-E9494970528E}"/>
              </a:ext>
            </a:extLst>
          </p:cNvPr>
          <p:cNvCxnSpPr>
            <a:cxnSpLocks/>
          </p:cNvCxnSpPr>
          <p:nvPr/>
        </p:nvCxnSpPr>
        <p:spPr>
          <a:xfrm>
            <a:off x="3935760" y="5300290"/>
            <a:ext cx="1152128" cy="0"/>
          </a:xfrm>
          <a:prstGeom prst="line">
            <a:avLst/>
          </a:prstGeom>
          <a:ln w="38100"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10" name="Рисунок 9">
            <a:hlinkClick r:id="rId2" action="ppaction://hlinksldjump"/>
            <a:extLst>
              <a:ext uri="{FF2B5EF4-FFF2-40B4-BE49-F238E27FC236}">
                <a16:creationId xmlns:a16="http://schemas.microsoft.com/office/drawing/2014/main" id="{FDB05D1F-D242-4B99-B62F-F96D21E0B2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9477355" flipH="1" flipV="1">
            <a:off x="224719" y="5747082"/>
            <a:ext cx="1531051" cy="153105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3C8849E-CAF7-46A5-9037-CA0AEA01C1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11304" y="1315473"/>
            <a:ext cx="2969392" cy="822305"/>
          </a:xfrm>
          <a:prstGeom prst="roundRect">
            <a:avLst>
              <a:gd name="adj" fmla="val 50000"/>
            </a:avLst>
          </a:prstGeom>
          <a:solidFill>
            <a:srgbClr val="FDEFD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lvl="1" algn="ctr"/>
            <a:endParaRPr lang="ru-RU" sz="3200" b="1" dirty="0">
              <a:solidFill>
                <a:srgbClr val="895697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429328D-5028-4B27-8B05-5FDFD71F3BF4}"/>
              </a:ext>
            </a:extLst>
          </p:cNvPr>
          <p:cNvSpPr txBox="1"/>
          <p:nvPr/>
        </p:nvSpPr>
        <p:spPr>
          <a:xfrm>
            <a:off x="5147375" y="1465016"/>
            <a:ext cx="1897251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ru-RU" sz="2800" dirty="0">
                <a:solidFill>
                  <a:srgbClr val="643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 баллов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83832" y="5683314"/>
            <a:ext cx="750186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000" i="1" dirty="0">
                <a:solidFill>
                  <a:srgbClr val="643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«Без… не вытащишь и рыбку из пруда»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962036" y="2604653"/>
            <a:ext cx="10831298" cy="20621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ru-RU" sz="3200" dirty="0">
                <a:solidFill>
                  <a:srgbClr val="643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«Человек рожден для			</a:t>
            </a:r>
            <a:r>
              <a:rPr lang="en-US" sz="3200" dirty="0">
                <a:solidFill>
                  <a:srgbClr val="643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br>
              <a:rPr lang="ru-RU" sz="3200" dirty="0">
                <a:solidFill>
                  <a:srgbClr val="643E6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200" dirty="0">
                <a:solidFill>
                  <a:srgbClr val="643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составляет его земное счастье,			</a:t>
            </a:r>
            <a:br>
              <a:rPr lang="ru-RU" sz="3200" dirty="0">
                <a:solidFill>
                  <a:srgbClr val="643E6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200" dirty="0">
                <a:solidFill>
                  <a:srgbClr val="643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лучший хранитель человеческой нравственности, и </a:t>
            </a:r>
            <a:r>
              <a:rPr lang="en-US" sz="3200" dirty="0">
                <a:solidFill>
                  <a:srgbClr val="643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br>
              <a:rPr lang="ru-RU" sz="3200" dirty="0">
                <a:solidFill>
                  <a:srgbClr val="643E6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200" dirty="0">
                <a:solidFill>
                  <a:srgbClr val="643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же должен быть воспитателем человека».</a:t>
            </a:r>
          </a:p>
        </p:txBody>
      </p: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6F8D0855-6E40-4D67-9A1C-A61991F652EF}"/>
              </a:ext>
            </a:extLst>
          </p:cNvPr>
          <p:cNvCxnSpPr>
            <a:cxnSpLocks/>
          </p:cNvCxnSpPr>
          <p:nvPr/>
        </p:nvCxnSpPr>
        <p:spPr>
          <a:xfrm>
            <a:off x="5271594" y="3068960"/>
            <a:ext cx="864096" cy="0"/>
          </a:xfrm>
          <a:prstGeom prst="line">
            <a:avLst/>
          </a:prstGeom>
          <a:ln w="38100"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522C2D6A-7216-4CE7-82E5-C0FE0B04CC6F}"/>
              </a:ext>
            </a:extLst>
          </p:cNvPr>
          <p:cNvCxnSpPr>
            <a:cxnSpLocks/>
          </p:cNvCxnSpPr>
          <p:nvPr/>
        </p:nvCxnSpPr>
        <p:spPr>
          <a:xfrm>
            <a:off x="8409210" y="3501008"/>
            <a:ext cx="864096" cy="0"/>
          </a:xfrm>
          <a:prstGeom prst="line">
            <a:avLst/>
          </a:prstGeom>
          <a:ln w="38100"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56785040-977A-429A-8E6C-EDF1CC6E7320}"/>
              </a:ext>
            </a:extLst>
          </p:cNvPr>
          <p:cNvCxnSpPr>
            <a:cxnSpLocks/>
          </p:cNvCxnSpPr>
          <p:nvPr/>
        </p:nvCxnSpPr>
        <p:spPr>
          <a:xfrm>
            <a:off x="1193533" y="3501008"/>
            <a:ext cx="864096" cy="0"/>
          </a:xfrm>
          <a:prstGeom prst="line">
            <a:avLst/>
          </a:prstGeom>
          <a:ln w="38100"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BA55EB18-DC46-4D35-90A5-311A02CCBB11}"/>
              </a:ext>
            </a:extLst>
          </p:cNvPr>
          <p:cNvCxnSpPr>
            <a:cxnSpLocks/>
          </p:cNvCxnSpPr>
          <p:nvPr/>
        </p:nvCxnSpPr>
        <p:spPr>
          <a:xfrm>
            <a:off x="10929238" y="4005064"/>
            <a:ext cx="864096" cy="0"/>
          </a:xfrm>
          <a:prstGeom prst="line">
            <a:avLst/>
          </a:prstGeom>
          <a:ln w="38100"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14" name="Рисунок 13">
            <a:hlinkClick r:id="rId2" action="ppaction://hlinksldjump"/>
            <a:extLst>
              <a:ext uri="{FF2B5EF4-FFF2-40B4-BE49-F238E27FC236}">
                <a16:creationId xmlns:a16="http://schemas.microsoft.com/office/drawing/2014/main" id="{4978DA7C-63AB-4890-B17D-D87C4EE434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9477355" flipH="1" flipV="1">
            <a:off x="224719" y="5747082"/>
            <a:ext cx="1531051" cy="1531051"/>
          </a:xfrm>
          <a:prstGeom prst="rect">
            <a:avLst/>
          </a:prstGeom>
        </p:spPr>
      </p:pic>
      <p:sp>
        <p:nvSpPr>
          <p:cNvPr id="18" name="Заголовок 1">
            <a:extLst>
              <a:ext uri="{FF2B5EF4-FFF2-40B4-BE49-F238E27FC236}">
                <a16:creationId xmlns:a16="http://schemas.microsoft.com/office/drawing/2014/main" id="{5B2ED2ED-188D-4A05-83DD-DB00E16D3B04}"/>
              </a:ext>
            </a:extLst>
          </p:cNvPr>
          <p:cNvSpPr txBox="1">
            <a:spLocks/>
          </p:cNvSpPr>
          <p:nvPr/>
        </p:nvSpPr>
        <p:spPr>
          <a:xfrm>
            <a:off x="1427062" y="692696"/>
            <a:ext cx="9337877" cy="646331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b="1" dirty="0">
                <a:solidFill>
                  <a:srgbClr val="643E6E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ru-RU" sz="4000" b="1" dirty="0">
                <a:solidFill>
                  <a:srgbClr val="643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Копилка педагогической мудрости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3D7795B-9737-4889-8850-5AF1668F04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11304" y="1315473"/>
            <a:ext cx="2969392" cy="822305"/>
          </a:xfrm>
          <a:prstGeom prst="roundRect">
            <a:avLst>
              <a:gd name="adj" fmla="val 50000"/>
            </a:avLst>
          </a:prstGeom>
          <a:solidFill>
            <a:srgbClr val="FDEFD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lvl="1" algn="ctr"/>
            <a:endParaRPr lang="ru-RU" sz="3200" b="1" dirty="0">
              <a:solidFill>
                <a:srgbClr val="895697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602D2FE-18EE-46C2-8719-2F473A6D9FBF}"/>
              </a:ext>
            </a:extLst>
          </p:cNvPr>
          <p:cNvSpPr txBox="1"/>
          <p:nvPr/>
        </p:nvSpPr>
        <p:spPr>
          <a:xfrm>
            <a:off x="5147375" y="1465016"/>
            <a:ext cx="1897251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ru-RU" sz="2800" dirty="0">
                <a:solidFill>
                  <a:srgbClr val="643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 баллов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672064" y="5034695"/>
            <a:ext cx="470616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000" i="1" dirty="0">
                <a:solidFill>
                  <a:srgbClr val="643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«Повторение – мать…»</a:t>
            </a:r>
            <a:br>
              <a:rPr lang="ru-RU" sz="3000" i="1" dirty="0">
                <a:solidFill>
                  <a:srgbClr val="643E6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000" i="1" dirty="0">
                <a:solidFill>
                  <a:srgbClr val="643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«Век живи – век…»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703512" y="2924944"/>
            <a:ext cx="5599995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>
                <a:solidFill>
                  <a:srgbClr val="643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Учитель жив, пока он </a:t>
            </a:r>
            <a:r>
              <a:rPr lang="en-US" sz="3200" dirty="0">
                <a:solidFill>
                  <a:srgbClr val="643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</a:t>
            </a:r>
            <a:r>
              <a:rPr lang="ru-RU" sz="3200" dirty="0">
                <a:solidFill>
                  <a:srgbClr val="643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.</a:t>
            </a:r>
            <a:br>
              <a:rPr lang="ru-RU" sz="3200" dirty="0">
                <a:solidFill>
                  <a:srgbClr val="643E6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200" dirty="0">
                <a:solidFill>
                  <a:srgbClr val="643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Когда он перестает 			,</a:t>
            </a:r>
            <a:br>
              <a:rPr lang="ru-RU" sz="3200" dirty="0">
                <a:solidFill>
                  <a:srgbClr val="643E6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200" dirty="0">
                <a:solidFill>
                  <a:srgbClr val="643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нем умирает учитель.</a:t>
            </a:r>
            <a:endParaRPr lang="ru-RU" sz="3200" b="1" i="1" dirty="0">
              <a:solidFill>
                <a:srgbClr val="643E6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Рисунок 8">
            <a:hlinkClick r:id="rId2" action="ppaction://hlinksldjump"/>
            <a:extLst>
              <a:ext uri="{FF2B5EF4-FFF2-40B4-BE49-F238E27FC236}">
                <a16:creationId xmlns:a16="http://schemas.microsoft.com/office/drawing/2014/main" id="{B85C2851-D4B5-427E-A34E-982A3EFF1E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9477355" flipH="1" flipV="1">
            <a:off x="224719" y="5747082"/>
            <a:ext cx="1531051" cy="1531051"/>
          </a:xfrm>
          <a:prstGeom prst="rect">
            <a:avLst/>
          </a:prstGeom>
        </p:spPr>
      </p:pic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A5FAA432-3A3E-4B14-BE6C-943830F4F4DA}"/>
              </a:ext>
            </a:extLst>
          </p:cNvPr>
          <p:cNvSpPr txBox="1">
            <a:spLocks/>
          </p:cNvSpPr>
          <p:nvPr/>
        </p:nvSpPr>
        <p:spPr>
          <a:xfrm>
            <a:off x="1427062" y="692696"/>
            <a:ext cx="9337877" cy="646331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b="1" dirty="0">
                <a:solidFill>
                  <a:srgbClr val="643E6E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ru-RU" sz="4000" b="1" dirty="0">
                <a:solidFill>
                  <a:srgbClr val="643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Копилка педагогической мудрости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F7962F7-6EC4-4142-8567-154443DA4F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11304" y="1315473"/>
            <a:ext cx="2969392" cy="822305"/>
          </a:xfrm>
          <a:prstGeom prst="roundRect">
            <a:avLst>
              <a:gd name="adj" fmla="val 50000"/>
            </a:avLst>
          </a:prstGeom>
          <a:solidFill>
            <a:srgbClr val="FDEFD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lvl="1" algn="ctr"/>
            <a:endParaRPr lang="ru-RU" sz="3200" b="1" dirty="0">
              <a:solidFill>
                <a:srgbClr val="895697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11D74D3-B68D-4E55-AE77-81B4B481AB39}"/>
              </a:ext>
            </a:extLst>
          </p:cNvPr>
          <p:cNvSpPr txBox="1"/>
          <p:nvPr/>
        </p:nvSpPr>
        <p:spPr>
          <a:xfrm>
            <a:off x="5147375" y="1465016"/>
            <a:ext cx="1897251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ru-RU" sz="2800" dirty="0">
                <a:solidFill>
                  <a:srgbClr val="643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 баллов</a:t>
            </a:r>
          </a:p>
        </p:txBody>
      </p:sp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7789DC86-2526-4790-9BD2-075A91BAC00F}"/>
              </a:ext>
            </a:extLst>
          </p:cNvPr>
          <p:cNvCxnSpPr>
            <a:cxnSpLocks/>
          </p:cNvCxnSpPr>
          <p:nvPr/>
        </p:nvCxnSpPr>
        <p:spPr>
          <a:xfrm>
            <a:off x="5951984" y="3356992"/>
            <a:ext cx="864096" cy="0"/>
          </a:xfrm>
          <a:prstGeom prst="line">
            <a:avLst/>
          </a:prstGeom>
          <a:ln w="38100"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6C870BEF-C46E-4E42-B6AF-7300E9F6A973}"/>
              </a:ext>
            </a:extLst>
          </p:cNvPr>
          <p:cNvCxnSpPr>
            <a:cxnSpLocks/>
          </p:cNvCxnSpPr>
          <p:nvPr/>
        </p:nvCxnSpPr>
        <p:spPr>
          <a:xfrm>
            <a:off x="5663952" y="3861048"/>
            <a:ext cx="864096" cy="0"/>
          </a:xfrm>
          <a:prstGeom prst="line">
            <a:avLst/>
          </a:prstGeom>
          <a:ln w="38100"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8184232" y="5549123"/>
            <a:ext cx="296267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000" i="1" dirty="0">
                <a:solidFill>
                  <a:srgbClr val="643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«… на помине»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990244" y="2385464"/>
            <a:ext cx="9129359" cy="30469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>
                <a:solidFill>
                  <a:srgbClr val="643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Искусство воспитания имеет ту особенность,</a:t>
            </a:r>
            <a:br>
              <a:rPr lang="ru-RU" sz="3200" dirty="0">
                <a:solidFill>
                  <a:srgbClr val="643E6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200" dirty="0">
                <a:solidFill>
                  <a:srgbClr val="643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что почти всем оно кажется делом знакомым</a:t>
            </a:r>
          </a:p>
          <a:p>
            <a:r>
              <a:rPr lang="ru-RU" sz="3200" dirty="0">
                <a:solidFill>
                  <a:srgbClr val="643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понятным, а иным — даже            ,</a:t>
            </a:r>
            <a:br>
              <a:rPr lang="ru-RU" sz="3200" dirty="0">
                <a:solidFill>
                  <a:srgbClr val="643E6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200" dirty="0">
                <a:solidFill>
                  <a:srgbClr val="643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тем понятнее и            кажется оно,</a:t>
            </a:r>
            <a:br>
              <a:rPr lang="ru-RU" sz="3200" dirty="0">
                <a:solidFill>
                  <a:srgbClr val="643E6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200" dirty="0">
                <a:solidFill>
                  <a:srgbClr val="643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чем менее человек с ним знаком теоретически</a:t>
            </a:r>
            <a:br>
              <a:rPr lang="ru-RU" sz="3200" dirty="0">
                <a:solidFill>
                  <a:srgbClr val="643E6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200" dirty="0">
                <a:solidFill>
                  <a:srgbClr val="643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или практически. </a:t>
            </a:r>
            <a:endParaRPr lang="en-US" sz="3200" b="1" i="1" dirty="0">
              <a:solidFill>
                <a:srgbClr val="643E6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212E6FF7-0755-4688-9AE3-A7B0CEBE54B2}"/>
              </a:ext>
            </a:extLst>
          </p:cNvPr>
          <p:cNvCxnSpPr>
            <a:cxnSpLocks/>
          </p:cNvCxnSpPr>
          <p:nvPr/>
        </p:nvCxnSpPr>
        <p:spPr>
          <a:xfrm>
            <a:off x="6700819" y="3789040"/>
            <a:ext cx="864096" cy="0"/>
          </a:xfrm>
          <a:prstGeom prst="line">
            <a:avLst/>
          </a:prstGeom>
          <a:ln w="38100"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0C789D16-E063-4581-8F78-90F3BB29BEBA}"/>
              </a:ext>
            </a:extLst>
          </p:cNvPr>
          <p:cNvCxnSpPr>
            <a:cxnSpLocks/>
          </p:cNvCxnSpPr>
          <p:nvPr/>
        </p:nvCxnSpPr>
        <p:spPr>
          <a:xfrm>
            <a:off x="4565912" y="4277627"/>
            <a:ext cx="864096" cy="0"/>
          </a:xfrm>
          <a:prstGeom prst="line">
            <a:avLst/>
          </a:prstGeom>
          <a:ln w="38100"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10" name="Рисунок 9">
            <a:hlinkClick r:id="rId2" action="ppaction://hlinksldjump"/>
            <a:extLst>
              <a:ext uri="{FF2B5EF4-FFF2-40B4-BE49-F238E27FC236}">
                <a16:creationId xmlns:a16="http://schemas.microsoft.com/office/drawing/2014/main" id="{BD0D51FD-AB1F-4A19-8739-A4C631B819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9477355" flipH="1" flipV="1">
            <a:off x="224719" y="5747082"/>
            <a:ext cx="1531051" cy="1531051"/>
          </a:xfrm>
          <a:prstGeom prst="rect">
            <a:avLst/>
          </a:prstGeom>
        </p:spPr>
      </p:pic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8B89DB6E-E52B-417F-AA9E-B87C570324B8}"/>
              </a:ext>
            </a:extLst>
          </p:cNvPr>
          <p:cNvSpPr txBox="1">
            <a:spLocks/>
          </p:cNvSpPr>
          <p:nvPr/>
        </p:nvSpPr>
        <p:spPr>
          <a:xfrm>
            <a:off x="1427062" y="692696"/>
            <a:ext cx="9337877" cy="646331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b="1" dirty="0">
                <a:solidFill>
                  <a:srgbClr val="643E6E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ru-RU" sz="4000" b="1" dirty="0">
                <a:solidFill>
                  <a:srgbClr val="643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Копилка педагогической мудрости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134E59F-CC75-4218-B1CA-0C114069E8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11304" y="1315473"/>
            <a:ext cx="2969392" cy="822305"/>
          </a:xfrm>
          <a:prstGeom prst="roundRect">
            <a:avLst>
              <a:gd name="adj" fmla="val 50000"/>
            </a:avLst>
          </a:prstGeom>
          <a:solidFill>
            <a:srgbClr val="FDEFD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lvl="1" algn="ctr"/>
            <a:endParaRPr lang="ru-RU" sz="3200" b="1" dirty="0">
              <a:solidFill>
                <a:srgbClr val="895697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B7838E9-8547-483C-945C-769A75B3D52D}"/>
              </a:ext>
            </a:extLst>
          </p:cNvPr>
          <p:cNvSpPr txBox="1"/>
          <p:nvPr/>
        </p:nvSpPr>
        <p:spPr>
          <a:xfrm>
            <a:off x="5147375" y="1465016"/>
            <a:ext cx="1897251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ru-RU" sz="2800" dirty="0">
                <a:solidFill>
                  <a:srgbClr val="643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 баллов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90244" y="2458631"/>
            <a:ext cx="10552697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solidFill>
                  <a:srgbClr val="643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Леча больного, доктор только           природе;</a:t>
            </a:r>
            <a:br>
              <a:rPr lang="ru-RU" sz="3200" dirty="0">
                <a:solidFill>
                  <a:srgbClr val="643E6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200" dirty="0">
                <a:solidFill>
                  <a:srgbClr val="643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точно так же и наставник</a:t>
            </a:r>
            <a:br>
              <a:rPr lang="ru-RU" sz="3200" dirty="0">
                <a:solidFill>
                  <a:srgbClr val="643E6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200" dirty="0">
                <a:solidFill>
                  <a:srgbClr val="643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должен только			воспитаннику бороться</a:t>
            </a:r>
            <a:br>
              <a:rPr lang="ru-RU" sz="3200" dirty="0">
                <a:solidFill>
                  <a:srgbClr val="643E6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200" dirty="0">
                <a:solidFill>
                  <a:srgbClr val="643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трудностями постижения того или другого предмета;</a:t>
            </a:r>
            <a:br>
              <a:rPr lang="ru-RU" sz="3200" dirty="0">
                <a:solidFill>
                  <a:srgbClr val="643E6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200" dirty="0">
                <a:solidFill>
                  <a:srgbClr val="643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 учить, а только			учиться.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715702" y="5584884"/>
            <a:ext cx="382188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000" i="1" dirty="0">
                <a:solidFill>
                  <a:srgbClr val="643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«Дома и стены …» </a:t>
            </a:r>
          </a:p>
        </p:txBody>
      </p: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4B6FC6DC-C3FD-4D22-8C3F-E48582106960}"/>
              </a:ext>
            </a:extLst>
          </p:cNvPr>
          <p:cNvCxnSpPr>
            <a:cxnSpLocks/>
          </p:cNvCxnSpPr>
          <p:nvPr/>
        </p:nvCxnSpPr>
        <p:spPr>
          <a:xfrm>
            <a:off x="6851606" y="2903784"/>
            <a:ext cx="864096" cy="0"/>
          </a:xfrm>
          <a:prstGeom prst="line">
            <a:avLst/>
          </a:prstGeom>
          <a:ln w="38100"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13153C47-E76F-4C2D-B128-7BEF21E93320}"/>
              </a:ext>
            </a:extLst>
          </p:cNvPr>
          <p:cNvCxnSpPr>
            <a:cxnSpLocks/>
          </p:cNvCxnSpPr>
          <p:nvPr/>
        </p:nvCxnSpPr>
        <p:spPr>
          <a:xfrm>
            <a:off x="4155482" y="3839888"/>
            <a:ext cx="864096" cy="0"/>
          </a:xfrm>
          <a:prstGeom prst="line">
            <a:avLst/>
          </a:prstGeom>
          <a:ln w="38100"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A02E53B2-6948-4F80-BEAD-8FCDCF8D5159}"/>
              </a:ext>
            </a:extLst>
          </p:cNvPr>
          <p:cNvCxnSpPr>
            <a:cxnSpLocks/>
          </p:cNvCxnSpPr>
          <p:nvPr/>
        </p:nvCxnSpPr>
        <p:spPr>
          <a:xfrm>
            <a:off x="4611304" y="4848000"/>
            <a:ext cx="864096" cy="0"/>
          </a:xfrm>
          <a:prstGeom prst="line">
            <a:avLst/>
          </a:prstGeom>
          <a:ln w="38100"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16" name="Рисунок 15">
            <a:hlinkClick r:id="rId2" action="ppaction://hlinksldjump"/>
            <a:extLst>
              <a:ext uri="{FF2B5EF4-FFF2-40B4-BE49-F238E27FC236}">
                <a16:creationId xmlns:a16="http://schemas.microsoft.com/office/drawing/2014/main" id="{03B6CFF3-2F66-4BE6-96C6-D6ABF46CCC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9477355" flipH="1" flipV="1">
            <a:off x="224719" y="5747082"/>
            <a:ext cx="1531051" cy="1531051"/>
          </a:xfrm>
          <a:prstGeom prst="rect">
            <a:avLst/>
          </a:prstGeom>
        </p:spPr>
      </p:pic>
      <p:sp>
        <p:nvSpPr>
          <p:cNvPr id="17" name="Заголовок 1">
            <a:extLst>
              <a:ext uri="{FF2B5EF4-FFF2-40B4-BE49-F238E27FC236}">
                <a16:creationId xmlns:a16="http://schemas.microsoft.com/office/drawing/2014/main" id="{EFCC5280-5FC6-4088-9438-637019AE9C35}"/>
              </a:ext>
            </a:extLst>
          </p:cNvPr>
          <p:cNvSpPr txBox="1">
            <a:spLocks/>
          </p:cNvSpPr>
          <p:nvPr/>
        </p:nvSpPr>
        <p:spPr>
          <a:xfrm>
            <a:off x="1427062" y="692696"/>
            <a:ext cx="9337877" cy="646331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b="1" dirty="0">
                <a:solidFill>
                  <a:srgbClr val="643E6E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ru-RU" sz="4000" b="1" dirty="0">
                <a:solidFill>
                  <a:srgbClr val="643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Копилка педагогической мудрости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A28D766-0E8A-4064-BC43-98A839E95C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11304" y="1315473"/>
            <a:ext cx="2969392" cy="822305"/>
          </a:xfrm>
          <a:prstGeom prst="roundRect">
            <a:avLst>
              <a:gd name="adj" fmla="val 50000"/>
            </a:avLst>
          </a:prstGeom>
          <a:solidFill>
            <a:srgbClr val="FDEFD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lvl="1" algn="ctr"/>
            <a:endParaRPr lang="ru-RU" sz="3200" b="1" dirty="0">
              <a:solidFill>
                <a:srgbClr val="895697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1A6204F-CEAC-4DB3-B994-AD4744D57BF7}"/>
              </a:ext>
            </a:extLst>
          </p:cNvPr>
          <p:cNvSpPr txBox="1"/>
          <p:nvPr/>
        </p:nvSpPr>
        <p:spPr>
          <a:xfrm>
            <a:off x="5147375" y="1465016"/>
            <a:ext cx="1897251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ru-RU" sz="2800" dirty="0">
                <a:solidFill>
                  <a:srgbClr val="643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 баллов</a:t>
            </a:r>
          </a:p>
        </p:txBody>
      </p:sp>
    </p:spTree>
    <p:extLst>
      <p:ext uri="{BB962C8B-B14F-4D97-AF65-F5344CB8AC3E}">
        <p14:creationId xmlns:p14="http://schemas.microsoft.com/office/powerpoint/2010/main" val="2407461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479376" y="2396273"/>
            <a:ext cx="6747103" cy="20621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>
                <a:solidFill>
                  <a:srgbClr val="643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Его перу принадлежат персонажи:</a:t>
            </a:r>
            <a:br>
              <a:rPr lang="ru-RU" sz="3200" dirty="0">
                <a:solidFill>
                  <a:srgbClr val="643E6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200" dirty="0">
                <a:solidFill>
                  <a:srgbClr val="643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попрыгунья Стрекоза,</a:t>
            </a:r>
            <a:br>
              <a:rPr lang="ru-RU" sz="3200" dirty="0">
                <a:solidFill>
                  <a:srgbClr val="643E6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200" dirty="0">
                <a:solidFill>
                  <a:srgbClr val="643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проказница Мартышка, Осел,</a:t>
            </a:r>
            <a:br>
              <a:rPr lang="ru-RU" sz="3200" dirty="0">
                <a:solidFill>
                  <a:srgbClr val="643E6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200" dirty="0">
                <a:solidFill>
                  <a:srgbClr val="643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Козёл и косолапый Мишка.</a:t>
            </a: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68" t="21277" r="13365" b="5392"/>
          <a:stretch/>
        </p:blipFill>
        <p:spPr bwMode="auto">
          <a:xfrm>
            <a:off x="6312024" y="2519256"/>
            <a:ext cx="6120681" cy="4338744"/>
          </a:xfrm>
          <a:prstGeom prst="roundRect">
            <a:avLst>
              <a:gd name="adj" fmla="val 0"/>
            </a:avLst>
          </a:prstGeom>
          <a:ln>
            <a:noFill/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31270" y="5365800"/>
            <a:ext cx="462017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000" dirty="0">
                <a:solidFill>
                  <a:srgbClr val="643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Иван Андреевич Крылов</a:t>
            </a:r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573B455D-5F94-46B0-9249-2B2AF8AB09EF}"/>
              </a:ext>
            </a:extLst>
          </p:cNvPr>
          <p:cNvSpPr txBox="1">
            <a:spLocks/>
          </p:cNvSpPr>
          <p:nvPr/>
        </p:nvSpPr>
        <p:spPr>
          <a:xfrm>
            <a:off x="2873964" y="412913"/>
            <a:ext cx="6444072" cy="646331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b="1" dirty="0">
                <a:solidFill>
                  <a:srgbClr val="643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Великие современники </a:t>
            </a:r>
          </a:p>
        </p:txBody>
      </p:sp>
      <p:pic>
        <p:nvPicPr>
          <p:cNvPr id="8" name="Рисунок 7">
            <a:hlinkClick r:id="rId4" action="ppaction://hlinksldjump"/>
            <a:extLst>
              <a:ext uri="{FF2B5EF4-FFF2-40B4-BE49-F238E27FC236}">
                <a16:creationId xmlns:a16="http://schemas.microsoft.com/office/drawing/2014/main" id="{C1EE27CE-C8B9-460D-AD63-ED7E70DA7B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9477355" flipH="1" flipV="1">
            <a:off x="224719" y="5747082"/>
            <a:ext cx="1531051" cy="153105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64D2269-CF1D-48B5-9538-F39908EFC8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20972" y="1091459"/>
            <a:ext cx="2969392" cy="822305"/>
          </a:xfrm>
          <a:prstGeom prst="roundRect">
            <a:avLst>
              <a:gd name="adj" fmla="val 50000"/>
            </a:avLst>
          </a:prstGeom>
          <a:solidFill>
            <a:srgbClr val="FDEFD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lvl="1" algn="ctr"/>
            <a:endParaRPr lang="ru-RU" sz="3200" b="1" dirty="0">
              <a:solidFill>
                <a:srgbClr val="895697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518C010-754D-480C-A443-29C5980B982A}"/>
              </a:ext>
            </a:extLst>
          </p:cNvPr>
          <p:cNvSpPr txBox="1"/>
          <p:nvPr/>
        </p:nvSpPr>
        <p:spPr>
          <a:xfrm>
            <a:off x="5057043" y="1241002"/>
            <a:ext cx="1897251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ru-RU" sz="2800" dirty="0">
                <a:solidFill>
                  <a:srgbClr val="643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баллов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6720</TotalTime>
  <Words>1097</Words>
  <Application>Microsoft Office PowerPoint</Application>
  <PresentationFormat>Широкоэкранный</PresentationFormat>
  <Paragraphs>207</Paragraphs>
  <Slides>33</Slides>
  <Notes>5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9" baseType="lpstr">
      <vt:lpstr>Arial</vt:lpstr>
      <vt:lpstr>Arial Black</vt:lpstr>
      <vt:lpstr>Calibri</vt:lpstr>
      <vt:lpstr>Calibri Light</vt:lpstr>
      <vt:lpstr>Times New Roman</vt:lpstr>
      <vt:lpstr>Office Theme</vt:lpstr>
      <vt:lpstr>Презентация PowerPoint</vt:lpstr>
      <vt:lpstr>Презентация PowerPoint</vt:lpstr>
      <vt:lpstr> Копилка педагогической мудрости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Правовой калейдоскоп</dc:title>
  <dc:creator>Римма</dc:creator>
  <cp:lastModifiedBy>Евгений Сенников</cp:lastModifiedBy>
  <cp:revision>511</cp:revision>
  <dcterms:created xsi:type="dcterms:W3CDTF">2010-10-11T15:20:22Z</dcterms:created>
  <dcterms:modified xsi:type="dcterms:W3CDTF">2023-02-19T09:45:38Z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TAG2">
    <vt:lpwstr>000800ba2c0000000000010250300207f7000400038000</vt:lpwstr>
  </property>
</Properties>
</file>