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57" r:id="rId5"/>
    <p:sldId id="258" r:id="rId6"/>
    <p:sldId id="266" r:id="rId7"/>
    <p:sldId id="267" r:id="rId8"/>
    <p:sldId id="260" r:id="rId9"/>
    <p:sldId id="262" r:id="rId10"/>
    <p:sldId id="263" r:id="rId11"/>
    <p:sldId id="264" r:id="rId12"/>
    <p:sldId id="269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лена Гребенникова" userId="S::grebennikova@fel29.onmicrosoft.com::954934c6-a3e2-444c-be6e-477eb0dc9ccc" providerId="AD" clId="Web-{3E5EE041-43AD-497D-BB9F-509948C07E18}"/>
    <pc:docChg chg="modSld">
      <pc:chgData name="Елена Гребенникова" userId="S::grebennikova@fel29.onmicrosoft.com::954934c6-a3e2-444c-be6e-477eb0dc9ccc" providerId="AD" clId="Web-{3E5EE041-43AD-497D-BB9F-509948C07E18}" dt="2018-12-18T05:29:20.704" v="66" actId="1076"/>
      <pc:docMkLst>
        <pc:docMk/>
      </pc:docMkLst>
      <pc:sldChg chg="addSp delSp modSp">
        <pc:chgData name="Елена Гребенникова" userId="S::grebennikova@fel29.onmicrosoft.com::954934c6-a3e2-444c-be6e-477eb0dc9ccc" providerId="AD" clId="Web-{3E5EE041-43AD-497D-BB9F-509948C07E18}" dt="2018-12-18T05:29:20.704" v="66" actId="1076"/>
        <pc:sldMkLst>
          <pc:docMk/>
          <pc:sldMk cId="1351651579" sldId="256"/>
        </pc:sldMkLst>
        <pc:spChg chg="del mod">
          <ac:chgData name="Елена Гребенникова" userId="S::grebennikova@fel29.onmicrosoft.com::954934c6-a3e2-444c-be6e-477eb0dc9ccc" providerId="AD" clId="Web-{3E5EE041-43AD-497D-BB9F-509948C07E18}" dt="2018-12-18T05:26:00.913" v="6"/>
          <ac:spMkLst>
            <pc:docMk/>
            <pc:sldMk cId="1351651579" sldId="256"/>
            <ac:spMk id="2" creationId="{00000000-0000-0000-0000-000000000000}"/>
          </ac:spMkLst>
        </pc:spChg>
        <pc:spChg chg="del mod">
          <ac:chgData name="Елена Гребенникова" userId="S::grebennikova@fel29.onmicrosoft.com::954934c6-a3e2-444c-be6e-477eb0dc9ccc" providerId="AD" clId="Web-{3E5EE041-43AD-497D-BB9F-509948C07E18}" dt="2018-12-18T05:26:04.803" v="7"/>
          <ac:spMkLst>
            <pc:docMk/>
            <pc:sldMk cId="1351651579" sldId="256"/>
            <ac:spMk id="3" creationId="{00000000-0000-0000-0000-000000000000}"/>
          </ac:spMkLst>
        </pc:spChg>
        <pc:spChg chg="add del mod">
          <ac:chgData name="Елена Гребенникова" userId="S::grebennikova@fel29.onmicrosoft.com::954934c6-a3e2-444c-be6e-477eb0dc9ccc" providerId="AD" clId="Web-{3E5EE041-43AD-497D-BB9F-509948C07E18}" dt="2018-12-18T05:27:46.063" v="27"/>
          <ac:spMkLst>
            <pc:docMk/>
            <pc:sldMk cId="1351651579" sldId="256"/>
            <ac:spMk id="4" creationId="{DB45DECF-E307-4433-8D3D-8B15A901B1E5}"/>
          </ac:spMkLst>
        </pc:spChg>
        <pc:spChg chg="add mod">
          <ac:chgData name="Елена Гребенникова" userId="S::grebennikova@fel29.onmicrosoft.com::954934c6-a3e2-444c-be6e-477eb0dc9ccc" providerId="AD" clId="Web-{3E5EE041-43AD-497D-BB9F-509948C07E18}" dt="2018-12-18T05:29:20.704" v="66" actId="1076"/>
          <ac:spMkLst>
            <pc:docMk/>
            <pc:sldMk cId="1351651579" sldId="256"/>
            <ac:spMk id="5" creationId="{59B988B2-EAFE-44EA-8A5D-D2CFE3FBC3AF}"/>
          </ac:spMkLst>
        </pc:spChg>
      </pc:sldChg>
    </pc:docChg>
  </pc:docChgLst>
  <pc:docChgLst>
    <pc:chgData name="Елена Гребенникова" userId="S::grebennikova@fel29.onmicrosoft.com::954934c6-a3e2-444c-be6e-477eb0dc9ccc" providerId="AD" clId="Web-{7D359371-6FE4-D7A0-DEB9-F13F2F3B3B23}"/>
    <pc:docChg chg="addSld modSld">
      <pc:chgData name="Елена Гребенникова" userId="S::grebennikova@fel29.onmicrosoft.com::954934c6-a3e2-444c-be6e-477eb0dc9ccc" providerId="AD" clId="Web-{7D359371-6FE4-D7A0-DEB9-F13F2F3B3B23}" dt="2018-12-18T05:50:56.994" v="119"/>
      <pc:docMkLst>
        <pc:docMk/>
      </pc:docMkLst>
      <pc:sldChg chg="addSp delSp modSp">
        <pc:chgData name="Елена Гребенникова" userId="S::grebennikova@fel29.onmicrosoft.com::954934c6-a3e2-444c-be6e-477eb0dc9ccc" providerId="AD" clId="Web-{7D359371-6FE4-D7A0-DEB9-F13F2F3B3B23}" dt="2018-12-18T05:50:37.994" v="118" actId="14100"/>
        <pc:sldMkLst>
          <pc:docMk/>
          <pc:sldMk cId="1351651579" sldId="256"/>
        </pc:sldMkLst>
        <pc:spChg chg="add del">
          <ac:chgData name="Елена Гребенникова" userId="S::grebennikova@fel29.onmicrosoft.com::954934c6-a3e2-444c-be6e-477eb0dc9ccc" providerId="AD" clId="Web-{7D359371-6FE4-D7A0-DEB9-F13F2F3B3B23}" dt="2018-12-18T05:42:40.667" v="1"/>
          <ac:spMkLst>
            <pc:docMk/>
            <pc:sldMk cId="1351651579" sldId="256"/>
            <ac:spMk id="2" creationId="{7EF51E9E-FA4D-4963-9DEF-2D804047D669}"/>
          </ac:spMkLst>
        </pc:spChg>
        <pc:spChg chg="add mod">
          <ac:chgData name="Елена Гребенникова" userId="S::grebennikova@fel29.onmicrosoft.com::954934c6-a3e2-444c-be6e-477eb0dc9ccc" providerId="AD" clId="Web-{7D359371-6FE4-D7A0-DEB9-F13F2F3B3B23}" dt="2018-12-18T05:46:32.854" v="83" actId="20577"/>
          <ac:spMkLst>
            <pc:docMk/>
            <pc:sldMk cId="1351651579" sldId="256"/>
            <ac:spMk id="3" creationId="{F10D8BE0-A78F-4BFA-AC2D-78EFD5340F80}"/>
          </ac:spMkLst>
        </pc:spChg>
        <pc:spChg chg="add mod">
          <ac:chgData name="Елена Гребенникова" userId="S::grebennikova@fel29.onmicrosoft.com::954934c6-a3e2-444c-be6e-477eb0dc9ccc" providerId="AD" clId="Web-{7D359371-6FE4-D7A0-DEB9-F13F2F3B3B23}" dt="2018-12-18T05:47:20.917" v="112" actId="20577"/>
          <ac:spMkLst>
            <pc:docMk/>
            <pc:sldMk cId="1351651579" sldId="256"/>
            <ac:spMk id="4" creationId="{3E041F18-D5F3-4458-8803-2AD78B38D504}"/>
          </ac:spMkLst>
        </pc:spChg>
        <pc:picChg chg="add mod">
          <ac:chgData name="Елена Гребенникова" userId="S::grebennikova@fel29.onmicrosoft.com::954934c6-a3e2-444c-be6e-477eb0dc9ccc" providerId="AD" clId="Web-{7D359371-6FE4-D7A0-DEB9-F13F2F3B3B23}" dt="2018-12-18T05:50:37.994" v="118" actId="14100"/>
          <ac:picMkLst>
            <pc:docMk/>
            <pc:sldMk cId="1351651579" sldId="256"/>
            <ac:picMk id="6" creationId="{76DA8826-51B5-491D-89F2-93376BF5EB50}"/>
          </ac:picMkLst>
        </pc:picChg>
      </pc:sldChg>
      <pc:sldChg chg="new">
        <pc:chgData name="Елена Гребенникова" userId="S::grebennikova@fel29.onmicrosoft.com::954934c6-a3e2-444c-be6e-477eb0dc9ccc" providerId="AD" clId="Web-{7D359371-6FE4-D7A0-DEB9-F13F2F3B3B23}" dt="2018-12-18T05:50:56.994" v="119"/>
        <pc:sldMkLst>
          <pc:docMk/>
          <pc:sldMk cId="3709118585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9B988B2-EAFE-44EA-8A5D-D2CFE3FBC3AF}"/>
              </a:ext>
            </a:extLst>
          </p:cNvPr>
          <p:cNvSpPr txBox="1"/>
          <p:nvPr/>
        </p:nvSpPr>
        <p:spPr>
          <a:xfrm>
            <a:off x="1133960" y="681925"/>
            <a:ext cx="10298622" cy="120032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7200" dirty="0"/>
              <a:t>Простые числа </a:t>
            </a:r>
            <a:r>
              <a:rPr lang="ru-RU" sz="7200" dirty="0" err="1"/>
              <a:t>Мерсенна</a:t>
            </a:r>
            <a:endParaRPr lang="ru-RU" sz="7200" dirty="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0D8BE0-A78F-4BFA-AC2D-78EFD5340F80}"/>
              </a:ext>
            </a:extLst>
          </p:cNvPr>
          <p:cNvSpPr txBox="1"/>
          <p:nvPr/>
        </p:nvSpPr>
        <p:spPr>
          <a:xfrm>
            <a:off x="9451383" y="2789534"/>
            <a:ext cx="2426776" cy="147732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b="1" dirty="0"/>
              <a:t>Исследование </a:t>
            </a:r>
            <a:r>
              <a:rPr lang="ru-RU" b="1" dirty="0" smtClean="0"/>
              <a:t>провела:</a:t>
            </a:r>
            <a:r>
              <a:rPr lang="ru-RU" b="1" dirty="0"/>
              <a:t> </a:t>
            </a:r>
            <a:endParaRPr lang="ru-RU" b="1" dirty="0">
              <a:cs typeface="Calibri"/>
            </a:endParaRPr>
          </a:p>
          <a:p>
            <a:r>
              <a:rPr lang="ru-RU" b="1" dirty="0" smtClean="0"/>
              <a:t>ученица </a:t>
            </a:r>
            <a:r>
              <a:rPr lang="ru-RU" b="1" dirty="0" smtClean="0"/>
              <a:t>8 </a:t>
            </a:r>
            <a:r>
              <a:rPr lang="ru-RU" b="1" dirty="0" smtClean="0"/>
              <a:t>А класса</a:t>
            </a:r>
          </a:p>
          <a:p>
            <a:r>
              <a:rPr lang="ru-RU" b="1" dirty="0" smtClean="0"/>
              <a:t>ФЭЛ № 29 г. Пензы</a:t>
            </a:r>
          </a:p>
          <a:p>
            <a:r>
              <a:rPr lang="ru-RU" b="1" dirty="0" smtClean="0"/>
              <a:t>Сергеева Ксения</a:t>
            </a:r>
            <a:r>
              <a:rPr lang="ru-RU" b="1" dirty="0" smtClean="0"/>
              <a:t>;</a:t>
            </a:r>
            <a:endParaRPr lang="ru-RU" b="1" dirty="0" smtClean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041F18-D5F3-4458-8803-2AD78B38D504}"/>
              </a:ext>
            </a:extLst>
          </p:cNvPr>
          <p:cNvSpPr txBox="1"/>
          <p:nvPr/>
        </p:nvSpPr>
        <p:spPr>
          <a:xfrm>
            <a:off x="9451383" y="5124773"/>
            <a:ext cx="2743200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/>
              <a:t>Наставник</a:t>
            </a:r>
          </a:p>
          <a:p>
            <a:r>
              <a:rPr lang="ru-RU" b="1" dirty="0" smtClean="0"/>
              <a:t>Гребенникова </a:t>
            </a:r>
            <a:r>
              <a:rPr lang="ru-RU" b="1" dirty="0"/>
              <a:t>Е. В.</a:t>
            </a:r>
            <a:endParaRPr lang="ru-RU" b="1" dirty="0">
              <a:cs typeface="Calibri"/>
            </a:endParaRPr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76DA8826-51B5-491D-89F2-93376BF5EB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485" y="2462514"/>
            <a:ext cx="5042115" cy="339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3491" y="1868400"/>
            <a:ext cx="88669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В 1995 году был создан специальный проект распределенных вычислений </a:t>
            </a:r>
            <a:r>
              <a:rPr lang="ru-RU" sz="2800" b="1" dirty="0">
                <a:solidFill>
                  <a:srgbClr val="FF0000"/>
                </a:solidFill>
              </a:rPr>
              <a:t>GIMPS</a:t>
            </a:r>
            <a:r>
              <a:rPr lang="ru-RU" sz="2800" b="1" dirty="0"/>
              <a:t> (</a:t>
            </a:r>
            <a:r>
              <a:rPr lang="ru-RU" sz="2800" b="1" dirty="0" err="1"/>
              <a:t>Great</a:t>
            </a:r>
            <a:r>
              <a:rPr lang="ru-RU" sz="2800" b="1" dirty="0"/>
              <a:t> </a:t>
            </a:r>
            <a:r>
              <a:rPr lang="ru-RU" sz="2800" b="1" dirty="0" err="1"/>
              <a:t>Internet</a:t>
            </a:r>
            <a:r>
              <a:rPr lang="ru-RU" sz="2800" b="1" dirty="0"/>
              <a:t> </a:t>
            </a:r>
            <a:r>
              <a:rPr lang="ru-RU" sz="2800" b="1" dirty="0" err="1"/>
              <a:t>Mersenne</a:t>
            </a:r>
            <a:r>
              <a:rPr lang="ru-RU" sz="2800" b="1" dirty="0"/>
              <a:t> </a:t>
            </a:r>
            <a:r>
              <a:rPr lang="ru-RU" sz="2800" b="1" dirty="0" err="1"/>
              <a:t>Prime</a:t>
            </a:r>
            <a:r>
              <a:rPr lang="ru-RU" sz="2800" b="1" dirty="0"/>
              <a:t> </a:t>
            </a:r>
            <a:r>
              <a:rPr lang="ru-RU" sz="2800" b="1" dirty="0" err="1"/>
              <a:t>Search</a:t>
            </a:r>
            <a:r>
              <a:rPr lang="ru-RU" sz="2800" b="1" dirty="0"/>
              <a:t>), к которому может подключиться любой желающий. Для этого достаточно бесплатно скачать на свой компьютер программу с сайта GIMPS. Таких добровольцев сегодня тысячи. По большей части «охотниками» движет спортивный интерес, но если вдруг новое число будет обнаружено, автора ждет слава и приз в три тысячи долларов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B988B2-EAFE-44EA-8A5D-D2CFE3FBC3AF}"/>
              </a:ext>
            </a:extLst>
          </p:cNvPr>
          <p:cNvSpPr txBox="1"/>
          <p:nvPr/>
        </p:nvSpPr>
        <p:spPr>
          <a:xfrm>
            <a:off x="1133959" y="668071"/>
            <a:ext cx="10298622" cy="120032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7200" dirty="0"/>
              <a:t>Простые числа </a:t>
            </a:r>
            <a:r>
              <a:rPr lang="ru-RU" sz="7200" dirty="0" err="1"/>
              <a:t>Мерсенна</a:t>
            </a:r>
            <a:endParaRPr lang="ru-RU" sz="7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0471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3755" y="1141235"/>
            <a:ext cx="6096000" cy="393954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r>
              <a:rPr lang="ru-RU" sz="3600" b="1" dirty="0"/>
              <a:t>ОТКРЫТАЯ </a:t>
            </a:r>
            <a:r>
              <a:rPr lang="ru-RU" sz="3600" b="1" dirty="0" smtClean="0"/>
              <a:t>ПРОБЛЕМА</a:t>
            </a:r>
          </a:p>
          <a:p>
            <a:endParaRPr lang="ru-RU" sz="3600" b="1" dirty="0"/>
          </a:p>
          <a:p>
            <a:r>
              <a:rPr lang="ru-RU" sz="3200" b="1" dirty="0"/>
              <a:t> Неизвестно, конечно или бесконечно множество простых чисел Мерсенна и плотность их распределения во множестве натуральных чисел. 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721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3755" y="11412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5613" y="571123"/>
            <a:ext cx="978945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ПРАКТИЧЕСКАЯ ЗНАЧИМОСТЬ БОЛЬШИХ ПРОСТЫХ </a:t>
            </a:r>
            <a:r>
              <a:rPr lang="ru-RU" sz="3200" b="1" dirty="0" smtClean="0"/>
              <a:t>ЧИСЕЛ</a:t>
            </a:r>
          </a:p>
          <a:p>
            <a:endParaRPr lang="ru-RU" sz="3200" b="1" dirty="0"/>
          </a:p>
          <a:p>
            <a:pPr algn="just"/>
            <a:r>
              <a:rPr lang="ru-RU" dirty="0"/>
              <a:t>Зачем вообще нужен поиск простых чисел Мерсенна?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b="1" i="1" dirty="0"/>
              <a:t>Во-первых</a:t>
            </a:r>
            <a:r>
              <a:rPr lang="ru-RU" dirty="0"/>
              <a:t>, вычислительные нагрузки, стоящие за тем же проектом GIMPS, уже не единожды использовались для тестирования вычислительных мощностей — хорошо известно, что </a:t>
            </a:r>
            <a:r>
              <a:rPr lang="ru-RU" dirty="0" err="1"/>
              <a:t>Intel</a:t>
            </a:r>
            <a:r>
              <a:rPr lang="ru-RU" dirty="0"/>
              <a:t> апробировала </a:t>
            </a:r>
            <a:r>
              <a:rPr lang="ru-RU" dirty="0" err="1"/>
              <a:t>Pentium</a:t>
            </a:r>
            <a:r>
              <a:rPr lang="ru-RU" dirty="0"/>
              <a:t> II и </a:t>
            </a:r>
            <a:r>
              <a:rPr lang="ru-RU" dirty="0" err="1"/>
              <a:t>Pentium</a:t>
            </a:r>
            <a:r>
              <a:rPr lang="ru-RU" dirty="0"/>
              <a:t> </a:t>
            </a:r>
            <a:r>
              <a:rPr lang="ru-RU" dirty="0" err="1"/>
              <a:t>Pro</a:t>
            </a:r>
            <a:r>
              <a:rPr lang="ru-RU" dirty="0"/>
              <a:t> именно на GIMPS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i="1" dirty="0"/>
              <a:t>Во-вторых</a:t>
            </a:r>
            <a:r>
              <a:rPr lang="ru-RU" dirty="0"/>
              <a:t>, числа Мерсенна используются в качестве тестов для разного рода алгоритмов факторизации чисел. </a:t>
            </a:r>
            <a:r>
              <a:rPr lang="ru-RU" dirty="0" smtClean="0"/>
              <a:t>На </a:t>
            </a:r>
            <a:r>
              <a:rPr lang="ru-RU" dirty="0"/>
              <a:t>разложении больших чисел на простые множители основана значительная часть методов современной криптографии. Так что и тут числа Мерсенна бывают полезны.</a:t>
            </a:r>
          </a:p>
        </p:txBody>
      </p:sp>
    </p:spTree>
    <p:extLst>
      <p:ext uri="{BB962C8B-B14F-4D97-AF65-F5344CB8AC3E}">
        <p14:creationId xmlns:p14="http://schemas.microsoft.com/office/powerpoint/2010/main" val="604491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7818" y="2369127"/>
            <a:ext cx="4663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Спасибо за внимание!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083727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15727" y="1607211"/>
            <a:ext cx="587889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Что такое простое число?</a:t>
            </a:r>
          </a:p>
          <a:p>
            <a:pPr algn="ctr"/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Оно действительно очень простое, потому что делится только на единицу и на самого себя. 2,3, 5,7 – это самые первые простые числа. Но дальше все начинает усложняться. Еще Эвклид в  своих «Началах» доказал, что таких чисел бесконечное множество и самое большое найти просто нельзя</a:t>
            </a:r>
            <a:endParaRPr lang="ru-RU" sz="2800" b="1" dirty="0"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B988B2-EAFE-44EA-8A5D-D2CFE3FBC3AF}"/>
              </a:ext>
            </a:extLst>
          </p:cNvPr>
          <p:cNvSpPr txBox="1"/>
          <p:nvPr/>
        </p:nvSpPr>
        <p:spPr>
          <a:xfrm>
            <a:off x="1161669" y="406882"/>
            <a:ext cx="10298622" cy="120032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7200" dirty="0"/>
              <a:t>Простые числа </a:t>
            </a:r>
            <a:r>
              <a:rPr lang="ru-RU" sz="7200" dirty="0" err="1"/>
              <a:t>Мерсенна</a:t>
            </a:r>
            <a:endParaRPr lang="ru-RU" sz="7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2664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95" y="524307"/>
            <a:ext cx="4762500" cy="57816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264726" y="1304882"/>
            <a:ext cx="65670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1648 году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Мерсенн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выпустил загадочный труд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Cogitata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Physica-Mathematica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В этой работе, не особенно утруждая себя доказательствами, он предположил, что двойка в степенях 2, 3, 5, 7, 13, 17, 19, 31, 67, 127, 257, уменьшенная на единицу, обязательно даст в результате простое число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8213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8645" y="2240985"/>
            <a:ext cx="41739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err="1" smtClean="0">
                <a:solidFill>
                  <a:srgbClr val="44444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en-US" sz="7200" b="1" baseline="-25000" dirty="0" err="1" smtClean="0">
                <a:solidFill>
                  <a:srgbClr val="44444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en-US" sz="7200" b="1" dirty="0" smtClean="0">
                <a:solidFill>
                  <a:srgbClr val="44444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=</a:t>
            </a:r>
            <a:r>
              <a:rPr lang="ru-RU" sz="7200" b="1" dirty="0" smtClean="0">
                <a:solidFill>
                  <a:srgbClr val="44444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7200" b="1" baseline="30000" dirty="0">
                <a:solidFill>
                  <a:srgbClr val="44444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ru-RU" sz="7200" b="1" baseline="30000" dirty="0">
                <a:solidFill>
                  <a:srgbClr val="44444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ru-RU" sz="7200" b="1" dirty="0">
                <a:solidFill>
                  <a:srgbClr val="44444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1</a:t>
            </a:r>
            <a:endParaRPr lang="ru-RU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5432612" y="2681570"/>
            <a:ext cx="4684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, </a:t>
            </a:r>
            <a:r>
              <a:rPr lang="ru-RU" sz="3200" b="1" dirty="0" smtClean="0"/>
              <a:t>где </a:t>
            </a:r>
            <a:r>
              <a:rPr lang="en-US" sz="3200" b="1" dirty="0" smtClean="0"/>
              <a:t>p</a:t>
            </a:r>
            <a:r>
              <a:rPr lang="ru-RU" sz="3200" b="1" dirty="0" smtClean="0"/>
              <a:t> - это </a:t>
            </a:r>
            <a:r>
              <a:rPr lang="ru-RU" sz="3200" b="1" dirty="0"/>
              <a:t>простое число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B988B2-EAFE-44EA-8A5D-D2CFE3FBC3AF}"/>
              </a:ext>
            </a:extLst>
          </p:cNvPr>
          <p:cNvSpPr txBox="1"/>
          <p:nvPr/>
        </p:nvSpPr>
        <p:spPr>
          <a:xfrm>
            <a:off x="1133960" y="681925"/>
            <a:ext cx="10298622" cy="120032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7200" dirty="0"/>
              <a:t>Простые числа </a:t>
            </a:r>
            <a:r>
              <a:rPr lang="ru-RU" sz="7200" dirty="0" err="1"/>
              <a:t>Мерсенна</a:t>
            </a:r>
            <a:endParaRPr lang="ru-RU" sz="7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911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9144" y="3525663"/>
            <a:ext cx="111443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rgbClr val="44444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Х= 127</a:t>
            </a:r>
            <a:r>
              <a:rPr lang="ru-RU" sz="3600" b="1" dirty="0">
                <a:solidFill>
                  <a:srgbClr val="44444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= 170141183460469231731687303715884105727 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26741" y="2175163"/>
            <a:ext cx="7040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/>
              <a:t>Пример простого числа </a:t>
            </a:r>
            <a:r>
              <a:rPr lang="ru-RU" sz="3600" b="1" dirty="0" err="1" smtClean="0"/>
              <a:t>Мерсенна</a:t>
            </a:r>
            <a:endParaRPr lang="ru-RU" sz="36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B988B2-EAFE-44EA-8A5D-D2CFE3FBC3AF}"/>
              </a:ext>
            </a:extLst>
          </p:cNvPr>
          <p:cNvSpPr txBox="1"/>
          <p:nvPr/>
        </p:nvSpPr>
        <p:spPr>
          <a:xfrm>
            <a:off x="829144" y="564505"/>
            <a:ext cx="10298622" cy="120032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7200" dirty="0"/>
              <a:t>Простые числа </a:t>
            </a:r>
            <a:r>
              <a:rPr lang="ru-RU" sz="7200" dirty="0" err="1"/>
              <a:t>Мерсенна</a:t>
            </a:r>
            <a:endParaRPr lang="ru-RU" sz="7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8564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B988B2-EAFE-44EA-8A5D-D2CFE3FBC3AF}"/>
              </a:ext>
            </a:extLst>
          </p:cNvPr>
          <p:cNvSpPr txBox="1"/>
          <p:nvPr/>
        </p:nvSpPr>
        <p:spPr>
          <a:xfrm>
            <a:off x="829144" y="564505"/>
            <a:ext cx="10298622" cy="120032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7200" dirty="0"/>
              <a:t>Простые числа </a:t>
            </a:r>
            <a:r>
              <a:rPr lang="ru-RU" sz="7200" dirty="0" err="1"/>
              <a:t>Мерсенна</a:t>
            </a:r>
            <a:endParaRPr lang="ru-RU" sz="7200" dirty="0"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0014" y="1868400"/>
            <a:ext cx="73358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Охотники за простыми числами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3020291"/>
            <a:ext cx="8160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1750 году, когда </a:t>
            </a:r>
            <a:r>
              <a:rPr lang="ru-RU" b="1" dirty="0" smtClean="0"/>
              <a:t>Леонард Эйлер</a:t>
            </a:r>
            <a:r>
              <a:rPr lang="ru-RU" dirty="0" smtClean="0"/>
              <a:t> установил, что число х=31 является простым.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3389623"/>
            <a:ext cx="9837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 этому времени было найдено восемь простых чисел </a:t>
            </a:r>
            <a:r>
              <a:rPr lang="ru-RU" dirty="0" err="1"/>
              <a:t>Мерсенна</a:t>
            </a:r>
            <a:r>
              <a:rPr lang="ru-RU" dirty="0"/>
              <a:t>, соответствующих значениям</a:t>
            </a:r>
          </a:p>
          <a:p>
            <a:r>
              <a:rPr lang="ru-RU" i="1" dirty="0" smtClean="0"/>
              <a:t>      х</a:t>
            </a:r>
            <a:r>
              <a:rPr lang="ru-RU" i="1" dirty="0"/>
              <a:t> = 2, х = 3, х = 5, х = 7, х = 13, х = 17, х = 19, х = 31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4035954"/>
            <a:ext cx="9836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Д. X. </a:t>
            </a:r>
            <a:r>
              <a:rPr lang="ru-RU" b="1" dirty="0" err="1"/>
              <a:t>Лемер</a:t>
            </a:r>
            <a:r>
              <a:rPr lang="ru-RU" dirty="0"/>
              <a:t> установил, что </a:t>
            </a:r>
            <a:r>
              <a:rPr lang="ru-RU" dirty="0" smtClean="0"/>
              <a:t>значения </a:t>
            </a:r>
            <a:r>
              <a:rPr lang="ru-RU" i="1" dirty="0" smtClean="0"/>
              <a:t>х</a:t>
            </a:r>
            <a:r>
              <a:rPr lang="ru-RU" dirty="0"/>
              <a:t> = 521, </a:t>
            </a:r>
            <a:r>
              <a:rPr lang="ru-RU" i="1" dirty="0"/>
              <a:t>х</a:t>
            </a:r>
            <a:r>
              <a:rPr lang="ru-RU" dirty="0"/>
              <a:t> = 607, </a:t>
            </a:r>
            <a:r>
              <a:rPr lang="ru-RU" i="1" dirty="0"/>
              <a:t>х </a:t>
            </a:r>
            <a:r>
              <a:rPr lang="ru-RU" dirty="0"/>
              <a:t>= 1279, </a:t>
            </a:r>
            <a:r>
              <a:rPr lang="ru-RU" i="1" dirty="0"/>
              <a:t>х</a:t>
            </a:r>
            <a:r>
              <a:rPr lang="ru-RU" dirty="0"/>
              <a:t> = 2203,</a:t>
            </a:r>
            <a:r>
              <a:rPr lang="ru-RU" i="1" dirty="0"/>
              <a:t> х</a:t>
            </a:r>
            <a:r>
              <a:rPr lang="ru-RU" dirty="0"/>
              <a:t> = </a:t>
            </a:r>
            <a:r>
              <a:rPr lang="ru-RU" dirty="0" smtClean="0"/>
              <a:t>2281 дают </a:t>
            </a:r>
            <a:r>
              <a:rPr lang="ru-RU" dirty="0"/>
              <a:t>простые числа </a:t>
            </a:r>
            <a:r>
              <a:rPr lang="ru-RU" dirty="0" err="1"/>
              <a:t>Мерсенна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4662740"/>
            <a:ext cx="8451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err="1"/>
              <a:t>Ризель</a:t>
            </a:r>
            <a:r>
              <a:rPr lang="ru-RU" dirty="0"/>
              <a:t> (1958) показал, </a:t>
            </a:r>
            <a:r>
              <a:rPr lang="ru-RU" dirty="0" smtClean="0"/>
              <a:t>что </a:t>
            </a:r>
            <a:r>
              <a:rPr lang="ru-RU" i="1" dirty="0" smtClean="0"/>
              <a:t>х</a:t>
            </a:r>
            <a:r>
              <a:rPr lang="ru-RU" dirty="0"/>
              <a:t> = </a:t>
            </a:r>
            <a:r>
              <a:rPr lang="ru-RU" dirty="0" smtClean="0"/>
              <a:t>3217</a:t>
            </a:r>
            <a:r>
              <a:rPr lang="ru-RU" dirty="0"/>
              <a:t>дает простое число </a:t>
            </a:r>
            <a:r>
              <a:rPr lang="ru-RU" dirty="0" err="1"/>
              <a:t>Мерсенна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5032072"/>
            <a:ext cx="9310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Огромного успеха добился </a:t>
            </a:r>
            <a:r>
              <a:rPr lang="ru-RU" b="1" dirty="0" err="1"/>
              <a:t>Гиллельс</a:t>
            </a:r>
            <a:r>
              <a:rPr lang="ru-RU" b="1" dirty="0"/>
              <a:t> </a:t>
            </a:r>
            <a:r>
              <a:rPr lang="ru-RU" dirty="0"/>
              <a:t>(1964), который нашел простые числа </a:t>
            </a:r>
            <a:r>
              <a:rPr lang="ru-RU" dirty="0" err="1"/>
              <a:t>Мерсенна</a:t>
            </a:r>
            <a:r>
              <a:rPr lang="ru-RU" dirty="0"/>
              <a:t>, соответствующие </a:t>
            </a:r>
            <a:r>
              <a:rPr lang="ru-RU" dirty="0" smtClean="0"/>
              <a:t>значениям </a:t>
            </a:r>
            <a:r>
              <a:rPr lang="ru-RU" i="1" dirty="0" smtClean="0"/>
              <a:t>х</a:t>
            </a:r>
            <a:r>
              <a:rPr lang="ru-RU" dirty="0"/>
              <a:t> = 9689, </a:t>
            </a:r>
            <a:r>
              <a:rPr lang="ru-RU" i="1" dirty="0"/>
              <a:t>х</a:t>
            </a:r>
            <a:r>
              <a:rPr lang="ru-RU" dirty="0"/>
              <a:t> = 9941, </a:t>
            </a:r>
            <a:r>
              <a:rPr lang="ru-RU" i="1" dirty="0"/>
              <a:t>х</a:t>
            </a:r>
            <a:r>
              <a:rPr lang="ru-RU" dirty="0"/>
              <a:t> = </a:t>
            </a:r>
            <a:r>
              <a:rPr lang="ru-RU" dirty="0" smtClean="0"/>
              <a:t>11213. </a:t>
            </a:r>
            <a:r>
              <a:rPr lang="ru-RU" dirty="0"/>
              <a:t>О</a:t>
            </a:r>
            <a:r>
              <a:rPr lang="ru-RU" dirty="0" smtClean="0"/>
              <a:t>бщий </a:t>
            </a:r>
            <a:r>
              <a:rPr lang="ru-RU" dirty="0"/>
              <a:t>урожай составил 23 простых числа </a:t>
            </a:r>
            <a:r>
              <a:rPr lang="ru-RU" dirty="0" err="1"/>
              <a:t>Мерсенна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241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B988B2-EAFE-44EA-8A5D-D2CFE3FBC3AF}"/>
              </a:ext>
            </a:extLst>
          </p:cNvPr>
          <p:cNvSpPr txBox="1"/>
          <p:nvPr/>
        </p:nvSpPr>
        <p:spPr>
          <a:xfrm>
            <a:off x="829144" y="564505"/>
            <a:ext cx="10298622" cy="120032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7200" dirty="0"/>
              <a:t>Простые числа </a:t>
            </a:r>
            <a:r>
              <a:rPr lang="ru-RU" sz="7200" dirty="0" err="1"/>
              <a:t>Мерсенна</a:t>
            </a:r>
            <a:endParaRPr lang="ru-RU" sz="7200" dirty="0"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0014" y="1868400"/>
            <a:ext cx="73358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Охотники за простыми числами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97527" y="2967335"/>
            <a:ext cx="108758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Двое американских школьников –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Лаура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Никел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Лэндон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Нолл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 в конце 70-х обнаружили 25-е простое число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Мерсенна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используя мощный по тем временам 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компьютер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Степень, в которую надо было возвести двойку, оказалась равна 21 701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97527" y="3890665"/>
            <a:ext cx="107095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Чуть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позже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Нолл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уже в одиночку открыл и следующее, 26-е число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97527" y="4281714"/>
            <a:ext cx="1051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Успех школьников подтвердил, что в компьютерную эпоху добывать простые числа могут не только великие математики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579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0014" y="2576286"/>
            <a:ext cx="74335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 новом самом большом простом числе показатель p равен 82 589 933, а десятичная запись числа 2</a:t>
            </a:r>
            <a:r>
              <a:rPr lang="ru-RU" sz="2400" b="1" baseline="30000" dirty="0"/>
              <a:t>82589933</a:t>
            </a:r>
            <a:r>
              <a:rPr lang="ru-RU" sz="2400" b="1" dirty="0"/>
              <a:t>-1 имеет 24 862 048 символов: это всего на 400 тысяч знаков меньше, чем длина десяти романов «Война и мир» без </a:t>
            </a:r>
            <a:r>
              <a:rPr lang="ru-RU" sz="2400" b="1" dirty="0" smtClean="0"/>
              <a:t>пробелов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0014" y="1868400"/>
            <a:ext cx="73358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Охотники за простыми числами</a:t>
            </a:r>
            <a:endParaRPr lang="ru-RU" sz="4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B988B2-EAFE-44EA-8A5D-D2CFE3FBC3AF}"/>
              </a:ext>
            </a:extLst>
          </p:cNvPr>
          <p:cNvSpPr txBox="1"/>
          <p:nvPr/>
        </p:nvSpPr>
        <p:spPr>
          <a:xfrm>
            <a:off x="1133959" y="668071"/>
            <a:ext cx="10298622" cy="120032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7200" dirty="0"/>
              <a:t>Простые числа </a:t>
            </a:r>
            <a:r>
              <a:rPr lang="ru-RU" sz="7200" dirty="0" err="1"/>
              <a:t>Мерсенна</a:t>
            </a:r>
            <a:endParaRPr lang="ru-RU" sz="7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8235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3491" y="2094407"/>
            <a:ext cx="798021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p</a:t>
            </a:r>
            <a:r>
              <a:rPr lang="ru-RU" sz="4400" b="1" dirty="0" smtClean="0"/>
              <a:t>= 77232917 </a:t>
            </a:r>
          </a:p>
          <a:p>
            <a:pPr algn="ctr"/>
            <a:r>
              <a:rPr lang="ru-RU" sz="2400" b="1" dirty="0" smtClean="0"/>
              <a:t>(</a:t>
            </a:r>
            <a:r>
              <a:rPr lang="ru-RU" sz="2400" dirty="0"/>
              <a:t>степень двойки в найденном Пейсом 50-м простом числе </a:t>
            </a:r>
            <a:r>
              <a:rPr lang="ru-RU" sz="2400" dirty="0" smtClean="0"/>
              <a:t>Мерсенна</a:t>
            </a:r>
            <a:r>
              <a:rPr lang="en-US" sz="2400" dirty="0" smtClean="0"/>
              <a:t> –</a:t>
            </a:r>
            <a:r>
              <a:rPr lang="ru-RU" sz="2400" dirty="0" smtClean="0"/>
              <a:t>январь</a:t>
            </a:r>
            <a:r>
              <a:rPr lang="en-US" sz="2400" dirty="0" smtClean="0"/>
              <a:t> 2018</a:t>
            </a:r>
            <a:r>
              <a:rPr lang="ru-RU" sz="2400" dirty="0" smtClean="0"/>
              <a:t>)</a:t>
            </a:r>
            <a:endParaRPr lang="ru-RU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B988B2-EAFE-44EA-8A5D-D2CFE3FBC3AF}"/>
              </a:ext>
            </a:extLst>
          </p:cNvPr>
          <p:cNvSpPr txBox="1"/>
          <p:nvPr/>
        </p:nvSpPr>
        <p:spPr>
          <a:xfrm>
            <a:off x="1133960" y="681925"/>
            <a:ext cx="10298622" cy="120032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7200" dirty="0"/>
              <a:t>Простые числа </a:t>
            </a:r>
            <a:r>
              <a:rPr lang="ru-RU" sz="7200" dirty="0" err="1"/>
              <a:t>Мерсенна</a:t>
            </a:r>
            <a:endParaRPr lang="ru-RU" sz="7200" dirty="0"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7406" y="3699089"/>
            <a:ext cx="798021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p</a:t>
            </a:r>
            <a:r>
              <a:rPr lang="ru-RU" sz="4400" b="1" dirty="0" smtClean="0"/>
              <a:t>= </a:t>
            </a:r>
            <a:r>
              <a:rPr lang="en-US" sz="4400" b="1" dirty="0" smtClean="0"/>
              <a:t>82589933</a:t>
            </a:r>
            <a:r>
              <a:rPr lang="ru-RU" sz="4400" b="1" dirty="0" smtClean="0"/>
              <a:t> </a:t>
            </a:r>
          </a:p>
          <a:p>
            <a:pPr algn="ctr"/>
            <a:r>
              <a:rPr lang="ru-RU" sz="2400" b="1" dirty="0" smtClean="0"/>
              <a:t>(</a:t>
            </a:r>
            <a:r>
              <a:rPr lang="ru-RU" sz="2400" dirty="0"/>
              <a:t>степень двойки в найденном </a:t>
            </a:r>
            <a:r>
              <a:rPr lang="ru-RU" sz="2400" dirty="0" smtClean="0"/>
              <a:t>Патриком </a:t>
            </a:r>
            <a:r>
              <a:rPr lang="ru-RU" sz="2400" dirty="0" err="1" smtClean="0"/>
              <a:t>Лярошем</a:t>
            </a:r>
            <a:r>
              <a:rPr lang="ru-RU" sz="2400" dirty="0"/>
              <a:t> </a:t>
            </a:r>
            <a:r>
              <a:rPr lang="ru-RU" sz="2400" dirty="0" smtClean="0"/>
              <a:t>51-м </a:t>
            </a:r>
            <a:r>
              <a:rPr lang="ru-RU" sz="2400" dirty="0"/>
              <a:t>простом числе </a:t>
            </a:r>
            <a:r>
              <a:rPr lang="ru-RU" sz="2400" dirty="0" smtClean="0"/>
              <a:t>Мерсенна – декабрь 2018)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897914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424</Words>
  <Application>Microsoft Office PowerPoint</Application>
  <PresentationFormat>Широкоэкранный</PresentationFormat>
  <Paragraphs>52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User</cp:lastModifiedBy>
  <cp:revision>78</cp:revision>
  <dcterms:created xsi:type="dcterms:W3CDTF">2012-07-30T23:42:41Z</dcterms:created>
  <dcterms:modified xsi:type="dcterms:W3CDTF">2019-12-16T10:54:23Z</dcterms:modified>
</cp:coreProperties>
</file>